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86" r:id="rId4"/>
    <p:sldId id="258" r:id="rId5"/>
    <p:sldId id="260" r:id="rId6"/>
    <p:sldId id="261" r:id="rId7"/>
    <p:sldId id="259" r:id="rId8"/>
    <p:sldId id="262" r:id="rId9"/>
    <p:sldId id="264" r:id="rId10"/>
    <p:sldId id="263" r:id="rId11"/>
    <p:sldId id="265" r:id="rId12"/>
    <p:sldId id="266" r:id="rId13"/>
    <p:sldId id="267" r:id="rId14"/>
    <p:sldId id="270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87" r:id="rId24"/>
    <p:sldId id="277" r:id="rId25"/>
    <p:sldId id="278" r:id="rId26"/>
    <p:sldId id="279" r:id="rId27"/>
    <p:sldId id="280" r:id="rId28"/>
    <p:sldId id="281" r:id="rId29"/>
    <p:sldId id="288" r:id="rId30"/>
    <p:sldId id="289" r:id="rId31"/>
    <p:sldId id="282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7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01B86-960F-5D45-8019-0E3584409D1E}" type="datetimeFigureOut">
              <a:rPr lang="en-US" smtClean="0"/>
              <a:t>1/5/12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707C0-BB66-1443-BEAE-B6F191AE8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4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E74AC9"/>
                </a:solidFill>
              </a:rPr>
              <a:t>An organism with two of the same alleles for a trait is homozygous</a:t>
            </a:r>
            <a:r>
              <a:rPr lang="en-US" sz="1200" dirty="0" smtClean="0">
                <a:solidFill>
                  <a:srgbClr val="FFFFFF"/>
                </a:solidFill>
              </a:rPr>
              <a:t>. (Homozygous round-seed pea plants would be RR) </a:t>
            </a:r>
            <a:r>
              <a:rPr lang="en-US" sz="1200" dirty="0" smtClean="0">
                <a:solidFill>
                  <a:srgbClr val="E74AC9"/>
                </a:solidFill>
              </a:rPr>
              <a:t>An </a:t>
            </a:r>
            <a:r>
              <a:rPr lang="en-US" sz="1200" dirty="0" err="1" smtClean="0">
                <a:solidFill>
                  <a:srgbClr val="E74AC9"/>
                </a:solidFill>
              </a:rPr>
              <a:t>organims</a:t>
            </a:r>
            <a:r>
              <a:rPr lang="en-US" sz="1200" dirty="0" smtClean="0">
                <a:solidFill>
                  <a:srgbClr val="E74AC9"/>
                </a:solidFill>
              </a:rPr>
              <a:t> with two different alleles is heterozygous.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707C0-BB66-1443-BEAE-B6F191AE883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95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1/5/12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1/5/12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1/5/12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1/5/12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1/5/12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1/5/12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644" y="6046182"/>
            <a:ext cx="1981761" cy="573677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Catalyst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644" y="57731"/>
            <a:ext cx="801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8600"/>
                </a:solidFill>
              </a:rPr>
              <a:t>Match the vocabulary word to its definition. </a:t>
            </a:r>
            <a:endParaRPr lang="en-US" sz="2800" b="1" dirty="0">
              <a:solidFill>
                <a:srgbClr val="FF8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529" y="1250845"/>
            <a:ext cx="28090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/>
              <a:t>Gamete</a:t>
            </a:r>
          </a:p>
          <a:p>
            <a:pPr lvl="0"/>
            <a:r>
              <a:rPr lang="en-US" sz="3200" dirty="0"/>
              <a:t>Homozygous chromosomes</a:t>
            </a:r>
          </a:p>
          <a:p>
            <a:pPr lvl="0"/>
            <a:r>
              <a:rPr lang="en-US" sz="3200" dirty="0" smtClean="0"/>
              <a:t>Gene</a:t>
            </a:r>
            <a:endParaRPr lang="en-US" sz="3200" dirty="0"/>
          </a:p>
          <a:p>
            <a:pPr lvl="0"/>
            <a:r>
              <a:rPr lang="en-US" sz="3200" dirty="0"/>
              <a:t>Fertilization</a:t>
            </a:r>
          </a:p>
          <a:p>
            <a:pPr lvl="0"/>
            <a:r>
              <a:rPr lang="en-US" sz="3200" dirty="0" smtClean="0"/>
              <a:t>Trait</a:t>
            </a:r>
            <a:endParaRPr lang="en-US" sz="3200" dirty="0"/>
          </a:p>
          <a:p>
            <a:pPr lvl="0"/>
            <a:r>
              <a:rPr lang="en-US" sz="3200" dirty="0"/>
              <a:t>Meiosis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1628" y="603832"/>
            <a:ext cx="5656677" cy="775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A. Characteristics passed</a:t>
            </a:r>
          </a:p>
          <a:p>
            <a:pPr algn="ctr"/>
            <a:r>
              <a:rPr lang="en-US" sz="2400" dirty="0"/>
              <a:t>on by parents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B. </a:t>
            </a:r>
            <a:r>
              <a:rPr lang="en-US" sz="2400" dirty="0"/>
              <a:t>Chromosomes (one </a:t>
            </a:r>
          </a:p>
          <a:p>
            <a:pPr algn="ctr"/>
            <a:r>
              <a:rPr lang="en-US" sz="2400" dirty="0"/>
              <a:t>Chromosome from </a:t>
            </a:r>
          </a:p>
          <a:p>
            <a:pPr algn="ctr"/>
            <a:r>
              <a:rPr lang="en-US" sz="2400" dirty="0"/>
              <a:t>Each parent) that make</a:t>
            </a:r>
          </a:p>
          <a:p>
            <a:pPr algn="ctr"/>
            <a:r>
              <a:rPr lang="en-US" sz="2400" dirty="0"/>
              <a:t>Up one pair</a:t>
            </a:r>
          </a:p>
          <a:p>
            <a:pPr algn="ctr"/>
            <a:r>
              <a:rPr lang="en-US" sz="2400" dirty="0"/>
              <a:t> </a:t>
            </a:r>
          </a:p>
          <a:p>
            <a:pPr algn="ctr"/>
            <a:r>
              <a:rPr lang="en-US" sz="2400" dirty="0"/>
              <a:t>C</a:t>
            </a:r>
            <a:r>
              <a:rPr lang="en-US" sz="2400" dirty="0" smtClean="0"/>
              <a:t>. </a:t>
            </a:r>
            <a:r>
              <a:rPr lang="en-US" sz="2400" dirty="0"/>
              <a:t>Sex cells that have half</a:t>
            </a:r>
          </a:p>
          <a:p>
            <a:pPr algn="ctr"/>
            <a:r>
              <a:rPr lang="en-US" sz="2400" dirty="0"/>
              <a:t>The number of </a:t>
            </a:r>
          </a:p>
          <a:p>
            <a:pPr algn="ctr"/>
            <a:r>
              <a:rPr lang="en-US" sz="2400" dirty="0"/>
              <a:t>Chromosomes</a:t>
            </a:r>
          </a:p>
          <a:p>
            <a:pPr algn="ctr"/>
            <a:r>
              <a:rPr lang="en-US" sz="2400" dirty="0"/>
              <a:t> </a:t>
            </a:r>
          </a:p>
          <a:p>
            <a:pPr algn="ctr"/>
            <a:r>
              <a:rPr lang="en-US" sz="2400" dirty="0"/>
              <a:t>D</a:t>
            </a:r>
            <a:r>
              <a:rPr lang="en-US" sz="2400" dirty="0" smtClean="0"/>
              <a:t>. </a:t>
            </a:r>
            <a:r>
              <a:rPr lang="en-US" sz="2400" dirty="0"/>
              <a:t>The combination of</a:t>
            </a:r>
          </a:p>
          <a:p>
            <a:pPr algn="ctr"/>
            <a:r>
              <a:rPr lang="en-US" sz="2400" dirty="0"/>
              <a:t>One gamete with another</a:t>
            </a:r>
          </a:p>
          <a:p>
            <a:pPr algn="ctr"/>
            <a:r>
              <a:rPr lang="en-US" sz="2400" dirty="0"/>
              <a:t> </a:t>
            </a:r>
          </a:p>
          <a:p>
            <a:pPr algn="ctr"/>
            <a:r>
              <a:rPr lang="en-US" sz="2400" dirty="0"/>
              <a:t> </a:t>
            </a:r>
            <a:r>
              <a:rPr lang="en-US" sz="2400" dirty="0" smtClean="0"/>
              <a:t>E. The </a:t>
            </a:r>
            <a:r>
              <a:rPr lang="en-US" sz="2400" dirty="0"/>
              <a:t>production of non-somatic sex cells (gametes)</a:t>
            </a:r>
            <a:r>
              <a:rPr lang="en-US" sz="2400" dirty="0" smtClean="0"/>
              <a:t>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F. Characteristics passed down from one parent to another . 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77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2695"/>
            <a:ext cx="7315200" cy="115409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002" b="7002"/>
          <a:stretch>
            <a:fillRect/>
          </a:stretch>
        </p:blipFill>
        <p:spPr>
          <a:xfrm>
            <a:off x="288606" y="1775640"/>
            <a:ext cx="8619627" cy="4170686"/>
          </a:xfrm>
        </p:spPr>
      </p:pic>
    </p:spTree>
    <p:extLst>
      <p:ext uri="{BB962C8B-B14F-4D97-AF65-F5344CB8AC3E}">
        <p14:creationId xmlns:p14="http://schemas.microsoft.com/office/powerpoint/2010/main" val="1087329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23048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KP #1: </a:t>
            </a:r>
            <a:r>
              <a:rPr lang="en-US" dirty="0" err="1" smtClean="0"/>
              <a:t>Gregor</a:t>
            </a:r>
            <a:r>
              <a:rPr lang="en-US" dirty="0" smtClean="0"/>
              <a:t> Mendel explained how traits are inherited based on breeding pea plants. He is the father of genetics.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7910"/>
            <a:ext cx="3991902" cy="371145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FFFF"/>
                </a:solidFill>
              </a:rPr>
              <a:t>Gregor</a:t>
            </a:r>
            <a:r>
              <a:rPr lang="en-US" sz="2800" dirty="0" smtClean="0">
                <a:solidFill>
                  <a:srgbClr val="FFFFFF"/>
                </a:solidFill>
              </a:rPr>
              <a:t> Mendel was a monk who bred pea plants. 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E74AC9"/>
                </a:solidFill>
              </a:rPr>
              <a:t>The passing of traits to the next generation is called inheritance, or heredity. </a:t>
            </a:r>
            <a:endParaRPr lang="en-US" sz="2800" dirty="0">
              <a:solidFill>
                <a:srgbClr val="E74AC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930" y="2443959"/>
            <a:ext cx="3702502" cy="397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09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88995"/>
            <a:ext cx="7315200" cy="5520365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>
                <a:solidFill>
                  <a:srgbClr val="E74AC9"/>
                </a:solidFill>
              </a:rPr>
              <a:t>Pea plants produce offspring with only one form of a trait. </a:t>
            </a:r>
            <a:r>
              <a:rPr lang="en-US" sz="4000" dirty="0" smtClean="0"/>
              <a:t>(Unlike Baby </a:t>
            </a:r>
            <a:r>
              <a:rPr lang="en-US" sz="4000" dirty="0" err="1" smtClean="0"/>
              <a:t>Jayonce</a:t>
            </a:r>
            <a:r>
              <a:rPr lang="en-US" sz="4000" dirty="0" smtClean="0"/>
              <a:t>!) </a:t>
            </a:r>
          </a:p>
          <a:p>
            <a:endParaRPr lang="en-US" sz="4000" dirty="0">
              <a:solidFill>
                <a:srgbClr val="E74AC9"/>
              </a:solidFill>
            </a:endParaRPr>
          </a:p>
          <a:p>
            <a:r>
              <a:rPr lang="en-US" sz="4000" dirty="0" smtClean="0">
                <a:solidFill>
                  <a:srgbClr val="FFFFFF"/>
                </a:solidFill>
              </a:rPr>
              <a:t>Pea plants normally fertilize themselves (gametes combine in the same flower). </a:t>
            </a:r>
            <a:r>
              <a:rPr lang="en-US" sz="4000" dirty="0" smtClean="0">
                <a:solidFill>
                  <a:srgbClr val="E74AC9"/>
                </a:solidFill>
              </a:rPr>
              <a:t>Mendel cross-pollinated, or transferred gametes from one flower to another. </a:t>
            </a:r>
            <a:endParaRPr lang="en-US" sz="4000" dirty="0">
              <a:solidFill>
                <a:srgbClr val="E74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59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3303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KP #2: Through his experiments, Mendel observed how different traits were passed down from generation to generation.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Pea plants made specific forms of trait. Some always produced round seeds; others always made wrinkled seeds. </a:t>
            </a:r>
          </a:p>
          <a:p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Mendel cross-bred a wrinkled seed plant with a round seed plant. This was the parent generation.  (P)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39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786" b="11786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889000"/>
            <a:ext cx="80264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14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96557"/>
            <a:ext cx="7315200" cy="571280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E74AC9"/>
                </a:solidFill>
              </a:rPr>
              <a:t>When Mendel bred the pea plants, all the offspring had round seeds. The wrinkled seed trait disappeared. (F1 generation)</a:t>
            </a:r>
          </a:p>
          <a:p>
            <a:endParaRPr lang="en-US" sz="3600" dirty="0">
              <a:solidFill>
                <a:srgbClr val="E74AC9"/>
              </a:solidFill>
            </a:endParaRPr>
          </a:p>
          <a:p>
            <a:endParaRPr lang="en-US" sz="3600" dirty="0" smtClean="0">
              <a:solidFill>
                <a:srgbClr val="E74AC9"/>
              </a:solidFill>
            </a:endParaRPr>
          </a:p>
          <a:p>
            <a:r>
              <a:rPr lang="en-US" sz="3600" dirty="0" smtClean="0">
                <a:solidFill>
                  <a:srgbClr val="FFFFFF"/>
                </a:solidFill>
              </a:rPr>
              <a:t>Where did it go??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01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996" y="1000069"/>
            <a:ext cx="7315200" cy="5292645"/>
          </a:xfrm>
        </p:spPr>
        <p:txBody>
          <a:bodyPr>
            <a:normAutofit fontScale="92500"/>
          </a:bodyPr>
          <a:lstStyle/>
          <a:p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He bred the F1 generation. Those offspring had exactly one fourth wrinkled seeds. The rest were round. </a:t>
            </a:r>
          </a:p>
          <a:p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US" sz="36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Mendel studied 7 different traits: </a:t>
            </a:r>
            <a:r>
              <a:rPr lang="en-US" sz="3600" dirty="0" smtClean="0"/>
              <a:t>we are going to concentrate on seed color (green or yellow) and seed shape (wrinkled or round).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658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http://</a:t>
            </a:r>
            <a:r>
              <a:rPr lang="en-US" dirty="0" err="1">
                <a:solidFill>
                  <a:srgbClr val="FF0000"/>
                </a:solidFill>
              </a:rPr>
              <a:t>science.discovery.com</a:t>
            </a:r>
            <a:r>
              <a:rPr lang="en-US" dirty="0">
                <a:solidFill>
                  <a:srgbClr val="FF0000"/>
                </a:solidFill>
              </a:rPr>
              <a:t>/videos/100-greatest-discoveries-shorts-genetics.html</a:t>
            </a:r>
          </a:p>
        </p:txBody>
      </p:sp>
    </p:spTree>
    <p:extLst>
      <p:ext uri="{BB962C8B-B14F-4D97-AF65-F5344CB8AC3E}">
        <p14:creationId xmlns:p14="http://schemas.microsoft.com/office/powerpoint/2010/main" val="731610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72" y="0"/>
            <a:ext cx="7315200" cy="1154097"/>
          </a:xfrm>
        </p:spPr>
        <p:txBody>
          <a:bodyPr/>
          <a:lstStyle/>
          <a:p>
            <a:r>
              <a:rPr lang="en-US" dirty="0" smtClean="0"/>
              <a:t>Exit Ticket/Homework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567" y="1347065"/>
            <a:ext cx="8350333" cy="496229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Mendel wrote in a journal about his pea experiments. Pretend you are </a:t>
            </a:r>
            <a:r>
              <a:rPr lang="en-US" sz="2400" dirty="0" err="1" smtClean="0"/>
              <a:t>Gregor</a:t>
            </a:r>
            <a:r>
              <a:rPr lang="en-US" sz="2400" dirty="0" smtClean="0"/>
              <a:t> Mendel and you have just bred the parent generation and gotten only round seeds. </a:t>
            </a:r>
          </a:p>
          <a:p>
            <a:endParaRPr lang="en-US" sz="2400" dirty="0"/>
          </a:p>
          <a:p>
            <a:r>
              <a:rPr lang="en-US" sz="2400" dirty="0" smtClean="0"/>
              <a:t>Write a journal entry talking about these questions. </a:t>
            </a:r>
            <a:endParaRPr lang="en-US" sz="2400" dirty="0"/>
          </a:p>
          <a:p>
            <a:pPr lvl="1"/>
            <a:r>
              <a:rPr lang="en-US" sz="2400" dirty="0" smtClean="0"/>
              <a:t>Why are all the seeds round? </a:t>
            </a:r>
          </a:p>
          <a:p>
            <a:pPr lvl="1"/>
            <a:r>
              <a:rPr lang="en-US" sz="2400" dirty="0" smtClean="0"/>
              <a:t>What happened to the wrinkled seeds?</a:t>
            </a:r>
          </a:p>
          <a:p>
            <a:pPr lvl="1"/>
            <a:r>
              <a:rPr lang="en-US" sz="2400" dirty="0" smtClean="0"/>
              <a:t>What should you do to answer these questions?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Your </a:t>
            </a:r>
            <a:r>
              <a:rPr lang="en-US" dirty="0"/>
              <a:t>journal entry must be at least </a:t>
            </a:r>
            <a:r>
              <a:rPr lang="en-US" dirty="0" smtClean="0"/>
              <a:t>two paragraphs (6 </a:t>
            </a:r>
            <a:r>
              <a:rPr lang="en-US" dirty="0"/>
              <a:t>complete </a:t>
            </a:r>
            <a:r>
              <a:rPr lang="en-US" dirty="0" smtClean="0"/>
              <a:t>sentences each). </a:t>
            </a:r>
            <a:r>
              <a:rPr lang="en-US" dirty="0"/>
              <a:t>Remember you are writing as </a:t>
            </a:r>
            <a:r>
              <a:rPr lang="en-US" dirty="0" err="1"/>
              <a:t>Gregor</a:t>
            </a:r>
            <a:r>
              <a:rPr lang="en-US" dirty="0"/>
              <a:t> Mendel!! You may draw, etc.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2413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6350" b="16350"/>
          <a:stretch>
            <a:fillRect/>
          </a:stretch>
        </p:blipFill>
        <p:spPr>
          <a:xfrm>
            <a:off x="914400" y="692777"/>
            <a:ext cx="7315200" cy="5616584"/>
          </a:xfrm>
        </p:spPr>
      </p:pic>
    </p:spTree>
    <p:extLst>
      <p:ext uri="{BB962C8B-B14F-4D97-AF65-F5344CB8AC3E}">
        <p14:creationId xmlns:p14="http://schemas.microsoft.com/office/powerpoint/2010/main" val="316807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13"/>
            <a:ext cx="7315200" cy="1154097"/>
          </a:xfrm>
        </p:spPr>
        <p:txBody>
          <a:bodyPr/>
          <a:lstStyle/>
          <a:p>
            <a:r>
              <a:rPr lang="en-US" dirty="0" smtClean="0"/>
              <a:t>Announcements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59311"/>
            <a:ext cx="7315200" cy="51500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Dojo points: 35, 50, 75, 100….</a:t>
            </a:r>
          </a:p>
          <a:p>
            <a:r>
              <a:rPr lang="en-US" sz="3200" dirty="0" smtClean="0"/>
              <a:t>Class points</a:t>
            </a:r>
          </a:p>
          <a:p>
            <a:pPr lvl="1"/>
            <a:r>
              <a:rPr lang="en-US" sz="3000" dirty="0" smtClean="0"/>
              <a:t>teamwork, respect, cooperation, hard-work, participation, enthusiasm, meeting expectations, following directions</a:t>
            </a:r>
          </a:p>
          <a:p>
            <a:pPr lvl="1"/>
            <a:endParaRPr lang="en-US" sz="3000" dirty="0"/>
          </a:p>
          <a:p>
            <a:pPr lvl="1"/>
            <a:endParaRPr lang="en-US" sz="3000" dirty="0" smtClean="0"/>
          </a:p>
          <a:p>
            <a:pPr lvl="1"/>
            <a:r>
              <a:rPr lang="en-US" sz="3000" dirty="0" smtClean="0"/>
              <a:t>Job Applications!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07243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87" y="-32745"/>
            <a:ext cx="7315200" cy="1154097"/>
          </a:xfrm>
        </p:spPr>
        <p:txBody>
          <a:bodyPr/>
          <a:lstStyle/>
          <a:p>
            <a:r>
              <a:rPr lang="en-US" dirty="0" smtClean="0"/>
              <a:t>Catalyst: Friday, Jan. 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87" y="1544715"/>
            <a:ext cx="7902513" cy="515211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 smtClean="0"/>
          </a:p>
          <a:p>
            <a:pPr marL="4572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9919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Unit 4 Test Make-Up</a:t>
            </a:r>
          </a:p>
          <a:p>
            <a:r>
              <a:rPr lang="en-US" sz="3600" smtClean="0"/>
              <a:t>SEMESTER EXAM MAKE-UP</a:t>
            </a:r>
            <a:endParaRPr lang="en-US" sz="3600" dirty="0" smtClean="0"/>
          </a:p>
          <a:p>
            <a:r>
              <a:rPr lang="en-US" sz="3600" dirty="0" smtClean="0"/>
              <a:t>Standards Packets for Unit 3 and Unit 4 tests</a:t>
            </a:r>
          </a:p>
          <a:p>
            <a:r>
              <a:rPr lang="en-US" sz="3600" dirty="0" smtClean="0"/>
              <a:t>Saturday tutoring </a:t>
            </a:r>
          </a:p>
          <a:p>
            <a:r>
              <a:rPr lang="en-US" sz="3600" dirty="0" smtClean="0"/>
              <a:t>Homework turn-in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3801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4 Test Tracking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Curved grades = when the test was difficult for the highest performing students in class, I add points to your score to make the grade more fairly reflect your ability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Remember, mastery is different than your grade!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Using our “calculators” to calculate our mastery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61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Dojo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35 is our first milestone!! </a:t>
            </a:r>
          </a:p>
          <a:p>
            <a:r>
              <a:rPr lang="en-US" sz="4000" dirty="0" smtClean="0"/>
              <a:t>Everyone’s total points and total class score report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14231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Mendelian</a:t>
            </a:r>
            <a:r>
              <a:rPr lang="en-US" dirty="0" smtClean="0"/>
              <a:t> Genetics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 are going to continue using our Cornell Notes. </a:t>
            </a:r>
          </a:p>
          <a:p>
            <a:endParaRPr lang="en-US" sz="3200" dirty="0" smtClean="0"/>
          </a:p>
          <a:p>
            <a:r>
              <a:rPr lang="en-US" sz="4400" dirty="0" smtClean="0"/>
              <a:t>Remember, key points are </a:t>
            </a:r>
            <a:r>
              <a:rPr lang="en-US" sz="4400" dirty="0" smtClean="0">
                <a:solidFill>
                  <a:schemeClr val="tx2"/>
                </a:solidFill>
              </a:rPr>
              <a:t>orange</a:t>
            </a:r>
            <a:r>
              <a:rPr lang="en-US" sz="4400" dirty="0" smtClean="0"/>
              <a:t>. Details are </a:t>
            </a:r>
            <a: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pink</a:t>
            </a:r>
            <a:r>
              <a:rPr lang="en-US" sz="4400" dirty="0" smtClean="0"/>
              <a:t>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75133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did we leave off?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Who was </a:t>
            </a:r>
            <a:r>
              <a:rPr lang="en-US" sz="2800" dirty="0" err="1" smtClean="0"/>
              <a:t>Gregor</a:t>
            </a:r>
            <a:r>
              <a:rPr lang="en-US" sz="2800" dirty="0" smtClean="0"/>
              <a:t> Mendel? </a:t>
            </a:r>
          </a:p>
          <a:p>
            <a:r>
              <a:rPr lang="en-US" sz="2800" dirty="0" smtClean="0"/>
              <a:t>What is inheritance?</a:t>
            </a:r>
          </a:p>
          <a:p>
            <a:r>
              <a:rPr lang="en-US" sz="2800" dirty="0" smtClean="0"/>
              <a:t>Why did he choose peas to study? </a:t>
            </a:r>
          </a:p>
          <a:p>
            <a:r>
              <a:rPr lang="en-US" sz="2800" dirty="0" smtClean="0"/>
              <a:t>What happened during his first round of experiments? </a:t>
            </a:r>
          </a:p>
          <a:p>
            <a:r>
              <a:rPr lang="en-US" sz="2800" dirty="0" smtClean="0"/>
              <a:t>What kind of traits was he studying?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005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274" y="775493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KP #3: From his experiments, Mendel concluded that there must be two forms of every trait.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29591"/>
            <a:ext cx="7315200" cy="437977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Remember, Mendel was studying traits like seed shape.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Mendel decided each trait has two forms </a:t>
            </a:r>
            <a:r>
              <a:rPr lang="en-US" sz="3600" dirty="0" smtClean="0"/>
              <a:t>(wrinkled or round, i.e.) </a:t>
            </a: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and each is controlled by an allele. </a:t>
            </a:r>
          </a:p>
          <a:p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allele: one form of a trait passed down by a parent. </a:t>
            </a:r>
          </a:p>
          <a:p>
            <a:endParaRPr lang="en-US" sz="3600" dirty="0"/>
          </a:p>
          <a:p>
            <a:r>
              <a:rPr lang="en-US" sz="3600" dirty="0" smtClean="0">
                <a:solidFill>
                  <a:srgbClr val="E74AC9"/>
                </a:solidFill>
              </a:rPr>
              <a:t>The wrinkled and round traits were different forms of the same gene. </a:t>
            </a:r>
            <a:endParaRPr lang="en-US" sz="3600" dirty="0">
              <a:solidFill>
                <a:srgbClr val="E74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5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50507"/>
            <a:ext cx="7315200" cy="5558853"/>
          </a:xfrm>
        </p:spPr>
        <p:txBody>
          <a:bodyPr/>
          <a:lstStyle/>
          <a:p>
            <a:r>
              <a:rPr lang="en-US" dirty="0" smtClean="0"/>
              <a:t>Remember when Mendel bred his F1 generation? All the seeds were round and none were wrinkled.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3600" dirty="0" smtClean="0">
                <a:solidFill>
                  <a:srgbClr val="E74AC9"/>
                </a:solidFill>
              </a:rPr>
              <a:t>The form of the trait (round) that appeared is dominant. The form of the trait (wrinkled) that was gone is recessive.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So, in a cross between wrinkled-seed plants and round-seed plants, the round seed shape was dominant.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13" y="43701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KP # 4:Inheritance can be modeled using a special code.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13" y="1197798"/>
            <a:ext cx="7315200" cy="542206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E74AC9"/>
                </a:solidFill>
              </a:rPr>
              <a:t>The dominant allele </a:t>
            </a:r>
            <a:r>
              <a:rPr lang="en-US" sz="2400" dirty="0" smtClean="0">
                <a:solidFill>
                  <a:srgbClr val="FFFFFF"/>
                </a:solidFill>
              </a:rPr>
              <a:t>(i.e. round) </a:t>
            </a:r>
            <a:r>
              <a:rPr lang="en-US" sz="2400" dirty="0" smtClean="0">
                <a:solidFill>
                  <a:srgbClr val="E74AC9"/>
                </a:solidFill>
              </a:rPr>
              <a:t>: an upper case letter </a:t>
            </a:r>
            <a:endParaRPr lang="en-US" sz="2400" dirty="0">
              <a:solidFill>
                <a:srgbClr val="E74AC9"/>
              </a:solidFill>
            </a:endParaRPr>
          </a:p>
          <a:p>
            <a:r>
              <a:rPr lang="en-US" sz="2400" dirty="0" smtClean="0">
                <a:solidFill>
                  <a:srgbClr val="E74AC9"/>
                </a:solidFill>
              </a:rPr>
              <a:t>the recessive allele </a:t>
            </a:r>
            <a:r>
              <a:rPr lang="en-US" sz="2400" dirty="0" smtClean="0">
                <a:solidFill>
                  <a:srgbClr val="FFFFFF"/>
                </a:solidFill>
              </a:rPr>
              <a:t>(i.e. wrinkled)</a:t>
            </a:r>
            <a:r>
              <a:rPr lang="en-US" sz="2400" dirty="0" smtClean="0">
                <a:solidFill>
                  <a:srgbClr val="E74AC9"/>
                </a:solidFill>
              </a:rPr>
              <a:t>:  a lowercase letter. </a:t>
            </a:r>
          </a:p>
          <a:p>
            <a:pPr lvl="1"/>
            <a:r>
              <a:rPr lang="en-US" sz="2400" dirty="0" smtClean="0">
                <a:solidFill>
                  <a:srgbClr val="E74AC9"/>
                </a:solidFill>
              </a:rPr>
              <a:t>Round: R</a:t>
            </a:r>
          </a:p>
          <a:p>
            <a:pPr lvl="1"/>
            <a:r>
              <a:rPr lang="en-US" sz="2400" dirty="0" smtClean="0">
                <a:solidFill>
                  <a:srgbClr val="E74AC9"/>
                </a:solidFill>
              </a:rPr>
              <a:t>Wrinkled: r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E74AC9"/>
                </a:solidFill>
              </a:rPr>
              <a:t>An </a:t>
            </a:r>
            <a:r>
              <a:rPr lang="en-US" sz="2400" dirty="0">
                <a:solidFill>
                  <a:srgbClr val="E74AC9"/>
                </a:solidFill>
              </a:rPr>
              <a:t>organism with two of the same alleles for </a:t>
            </a:r>
            <a:r>
              <a:rPr lang="en-US" sz="2400" smtClean="0">
                <a:solidFill>
                  <a:srgbClr val="E74AC9"/>
                </a:solidFill>
              </a:rPr>
              <a:t>a specific </a:t>
            </a:r>
            <a:r>
              <a:rPr lang="en-US" sz="2400" dirty="0">
                <a:solidFill>
                  <a:srgbClr val="E74AC9"/>
                </a:solidFill>
              </a:rPr>
              <a:t>trait is homozygous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  <a:r>
              <a:rPr lang="en-US" sz="2400" dirty="0" smtClean="0">
                <a:solidFill>
                  <a:srgbClr val="E74AC9"/>
                </a:solidFill>
              </a:rPr>
              <a:t>An organism </a:t>
            </a:r>
            <a:r>
              <a:rPr lang="en-US" sz="2400" dirty="0">
                <a:solidFill>
                  <a:srgbClr val="E74AC9"/>
                </a:solidFill>
              </a:rPr>
              <a:t>with two different alleles </a:t>
            </a:r>
            <a:r>
              <a:rPr lang="en-US" sz="2400" dirty="0" smtClean="0">
                <a:solidFill>
                  <a:srgbClr val="E74AC9"/>
                </a:solidFill>
              </a:rPr>
              <a:t>for a specific trait is </a:t>
            </a:r>
            <a:r>
              <a:rPr lang="en-US" sz="2400" dirty="0">
                <a:solidFill>
                  <a:srgbClr val="E74AC9"/>
                </a:solidFill>
              </a:rPr>
              <a:t>heterozygous. </a:t>
            </a:r>
            <a:endParaRPr lang="en-US" sz="2400" dirty="0" smtClean="0">
              <a:solidFill>
                <a:srgbClr val="E74AC9"/>
              </a:solidFill>
            </a:endParaRPr>
          </a:p>
          <a:p>
            <a:r>
              <a:rPr lang="en-US" sz="2400" dirty="0" smtClean="0">
                <a:solidFill>
                  <a:srgbClr val="E74AC9"/>
                </a:solidFill>
              </a:rPr>
              <a:t>Homozygous round seeds: RR </a:t>
            </a:r>
            <a:r>
              <a:rPr lang="en-US" sz="2400" dirty="0" smtClean="0">
                <a:solidFill>
                  <a:srgbClr val="FFFFFF"/>
                </a:solidFill>
              </a:rPr>
              <a:t>(both round) </a:t>
            </a:r>
            <a:endParaRPr lang="en-US" sz="2400" dirty="0" smtClean="0">
              <a:solidFill>
                <a:srgbClr val="E74AC9"/>
              </a:solidFill>
            </a:endParaRPr>
          </a:p>
          <a:p>
            <a:r>
              <a:rPr lang="en-US" sz="2400" dirty="0" smtClean="0">
                <a:solidFill>
                  <a:srgbClr val="E74AC9"/>
                </a:solidFill>
              </a:rPr>
              <a:t>Heterozygous round seeds: </a:t>
            </a:r>
            <a:r>
              <a:rPr lang="en-US" sz="2400" dirty="0" err="1" smtClean="0">
                <a:solidFill>
                  <a:srgbClr val="E74AC9"/>
                </a:solidFill>
              </a:rPr>
              <a:t>Rr</a:t>
            </a:r>
            <a:r>
              <a:rPr lang="en-US" sz="2400" dirty="0" smtClean="0">
                <a:solidFill>
                  <a:srgbClr val="E74AC9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(one round and one wrinkled) </a:t>
            </a:r>
            <a:endParaRPr lang="en-US" sz="2400" dirty="0">
              <a:solidFill>
                <a:srgbClr val="E74AC9"/>
              </a:solidFill>
            </a:endParaRPr>
          </a:p>
          <a:p>
            <a:pPr marL="45720" indent="0">
              <a:buNone/>
            </a:pPr>
            <a:endParaRPr lang="en-US" sz="2400" dirty="0">
              <a:solidFill>
                <a:srgbClr val="E74AC9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7350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73" y="139919"/>
            <a:ext cx="7315200" cy="1154097"/>
          </a:xfrm>
        </p:spPr>
        <p:txBody>
          <a:bodyPr/>
          <a:lstStyle/>
          <a:p>
            <a:r>
              <a:rPr lang="en-US" dirty="0" smtClean="0"/>
              <a:t>CFU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28" y="1462527"/>
            <a:ext cx="7315200" cy="4846833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How many forms of a trait are there? </a:t>
            </a:r>
          </a:p>
          <a:p>
            <a:r>
              <a:rPr lang="en-US" sz="3600" dirty="0" smtClean="0"/>
              <a:t>What is an allele? </a:t>
            </a:r>
          </a:p>
          <a:p>
            <a:r>
              <a:rPr lang="en-US" sz="3600" dirty="0" smtClean="0"/>
              <a:t>When an allele is dominant, it will __________ in the next generation.</a:t>
            </a:r>
          </a:p>
          <a:p>
            <a:r>
              <a:rPr lang="en-US" sz="3600" dirty="0" smtClean="0"/>
              <a:t>When an allele is recessive, it will __________ in the next generation. </a:t>
            </a:r>
          </a:p>
          <a:p>
            <a:r>
              <a:rPr lang="en-US" sz="3600" dirty="0" smtClean="0"/>
              <a:t>We represent the dominant allele with what kind of letter? 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7933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717" y="659501"/>
            <a:ext cx="7315200" cy="1154097"/>
          </a:xfrm>
        </p:spPr>
        <p:txBody>
          <a:bodyPr/>
          <a:lstStyle/>
          <a:p>
            <a:r>
              <a:rPr lang="en-US" dirty="0" smtClean="0"/>
              <a:t>Seating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13599"/>
            <a:ext cx="7315200" cy="4495762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 smtClean="0"/>
              <a:t>Instead of making everyone move, we are going to be doing some rearranging over the next few days.</a:t>
            </a:r>
          </a:p>
          <a:p>
            <a:endParaRPr lang="en-US" sz="3600" dirty="0"/>
          </a:p>
          <a:p>
            <a:r>
              <a:rPr lang="en-US" sz="3600" dirty="0" smtClean="0"/>
              <a:t>You are expected to sit in your assigned seat every day. Failure to do so will result in a warning. (Yes, I notice when you don’t sit where you are supposed to.)  </a:t>
            </a:r>
          </a:p>
          <a:p>
            <a:endParaRPr lang="en-US" sz="3600" dirty="0"/>
          </a:p>
          <a:p>
            <a:r>
              <a:rPr lang="en-US" sz="3600" dirty="0" smtClean="0"/>
              <a:t>ABSOLUTELY NO WHINING ABOUT PLACEMENTS. YOU WILL NOT CHANGE MY MIND.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1063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8339"/>
            <a:ext cx="7315200" cy="1154097"/>
          </a:xfrm>
        </p:spPr>
        <p:txBody>
          <a:bodyPr/>
          <a:lstStyle/>
          <a:p>
            <a:r>
              <a:rPr lang="en-US" dirty="0" smtClean="0"/>
              <a:t>CFU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925" y="1332436"/>
            <a:ext cx="7315200" cy="47117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 represent the recessive allele with what type of letter?</a:t>
            </a:r>
          </a:p>
          <a:p>
            <a:r>
              <a:rPr lang="en-US" sz="3200" dirty="0" smtClean="0"/>
              <a:t>What is homozygous trait? </a:t>
            </a:r>
          </a:p>
          <a:p>
            <a:r>
              <a:rPr lang="en-US" sz="3200" dirty="0" smtClean="0"/>
              <a:t>What is a heterozygous trait?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8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 Experiment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We are going to do our own pea experiment with pea color: yellow or green and seed shape: wrinkled or round.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641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 Experiment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www.sonic.net</a:t>
            </a:r>
            <a:r>
              <a:rPr lang="en-US" dirty="0"/>
              <a:t>/~</a:t>
            </a:r>
            <a:r>
              <a:rPr lang="en-US" dirty="0" err="1"/>
              <a:t>nbs</a:t>
            </a:r>
            <a:r>
              <a:rPr lang="en-US" dirty="0"/>
              <a:t>/projects/anthro201/</a:t>
            </a:r>
            <a:r>
              <a:rPr lang="en-US" dirty="0" err="1"/>
              <a:t>exper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47774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717" y="-161974"/>
            <a:ext cx="7315200" cy="1154097"/>
          </a:xfrm>
        </p:spPr>
        <p:txBody>
          <a:bodyPr/>
          <a:lstStyle/>
          <a:p>
            <a:r>
              <a:rPr lang="en-US" dirty="0" smtClean="0"/>
              <a:t>Exit Ticket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54626"/>
            <a:ext cx="7315200" cy="4558177"/>
          </a:xfrm>
        </p:spPr>
        <p:txBody>
          <a:bodyPr>
            <a:noAutofit/>
          </a:bodyPr>
          <a:lstStyle/>
          <a:p>
            <a:r>
              <a:rPr lang="en-US" dirty="0" smtClean="0"/>
              <a:t>1. Is the pea plant heterozygous or homozygous for the trait of having yellow seeds? </a:t>
            </a:r>
          </a:p>
          <a:p>
            <a:pPr lvl="1"/>
            <a:r>
              <a:rPr lang="en-US" sz="2000" dirty="0" smtClean="0"/>
              <a:t>Organism #1: </a:t>
            </a:r>
            <a:r>
              <a:rPr lang="en-US" sz="2000" dirty="0" err="1" smtClean="0"/>
              <a:t>yy</a:t>
            </a:r>
            <a:endParaRPr lang="en-US" sz="2000" dirty="0" smtClean="0"/>
          </a:p>
          <a:p>
            <a:pPr lvl="1"/>
            <a:r>
              <a:rPr lang="en-US" sz="2000" dirty="0" smtClean="0"/>
              <a:t>Organism #2: </a:t>
            </a:r>
            <a:r>
              <a:rPr lang="en-US" sz="2000" dirty="0" err="1" smtClean="0"/>
              <a:t>Yy</a:t>
            </a:r>
            <a:endParaRPr lang="en-US" sz="2000" dirty="0" smtClean="0"/>
          </a:p>
          <a:p>
            <a:pPr lvl="1"/>
            <a:r>
              <a:rPr lang="en-US" sz="2000" dirty="0" smtClean="0"/>
              <a:t>Organism #3: YY</a:t>
            </a:r>
          </a:p>
          <a:p>
            <a:pPr lvl="1"/>
            <a:r>
              <a:rPr lang="en-US" sz="2000" dirty="0" smtClean="0"/>
              <a:t>Organism #: </a:t>
            </a:r>
            <a:r>
              <a:rPr lang="en-US" sz="2000" dirty="0" err="1" smtClean="0"/>
              <a:t>yY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2. Nicki </a:t>
            </a:r>
            <a:r>
              <a:rPr lang="en-US" sz="2000" dirty="0" err="1" smtClean="0"/>
              <a:t>Minaj’s</a:t>
            </a:r>
            <a:r>
              <a:rPr lang="en-US" sz="2000" dirty="0" smtClean="0"/>
              <a:t> mom has hazel eyes (brown and green) and her dad has brown eyes. Nicki has brown eyes. </a:t>
            </a:r>
          </a:p>
          <a:p>
            <a:pPr lvl="2"/>
            <a:r>
              <a:rPr lang="en-US" sz="2000" dirty="0" smtClean="0"/>
              <a:t>A. Which is the dominant allele? Brown eyes or hazel eyes? </a:t>
            </a:r>
          </a:p>
          <a:p>
            <a:pPr lvl="2"/>
            <a:r>
              <a:rPr lang="en-US" sz="2000" dirty="0" smtClean="0"/>
              <a:t>B. How would you write the symbol for brown eyes (use the letter b). How would you write the symbol for hazel eyes? </a:t>
            </a:r>
          </a:p>
        </p:txBody>
      </p:sp>
    </p:spTree>
    <p:extLst>
      <p:ext uri="{BB962C8B-B14F-4D97-AF65-F5344CB8AC3E}">
        <p14:creationId xmlns:p14="http://schemas.microsoft.com/office/powerpoint/2010/main" val="3018763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Genetics worksheet</a:t>
            </a:r>
          </a:p>
          <a:p>
            <a:r>
              <a:rPr lang="en-US" smtClean="0"/>
              <a:t>Due Monday!!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4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All students will develop, run, and present an original lab from start to finish.</a:t>
            </a:r>
          </a:p>
          <a:p>
            <a:r>
              <a:rPr lang="en-US" sz="2800" dirty="0" smtClean="0"/>
              <a:t>100% Proficient; 90% Advanced</a:t>
            </a:r>
          </a:p>
          <a:p>
            <a:r>
              <a:rPr lang="en-US" sz="2800" dirty="0" smtClean="0"/>
              <a:t>At least 80% mastery on all EOC level and college-level questions on unit exams. </a:t>
            </a:r>
          </a:p>
          <a:p>
            <a:r>
              <a:rPr lang="en-US" sz="4800" dirty="0" smtClean="0"/>
              <a:t>At least five points of growth on the ACT.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99765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77" y="774964"/>
            <a:ext cx="7315200" cy="1154097"/>
          </a:xfrm>
        </p:spPr>
        <p:txBody>
          <a:bodyPr/>
          <a:lstStyle/>
          <a:p>
            <a:r>
              <a:rPr lang="en-US" dirty="0" smtClean="0"/>
              <a:t>ACT Diagnostic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77" y="2115545"/>
            <a:ext cx="7315200" cy="353952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Diagnostic: Where you are now</a:t>
            </a:r>
          </a:p>
          <a:p>
            <a:pPr lvl="1"/>
            <a:r>
              <a:rPr lang="en-US" sz="3000" dirty="0" smtClean="0"/>
              <a:t>ACT scale </a:t>
            </a:r>
          </a:p>
          <a:p>
            <a:r>
              <a:rPr lang="en-US" sz="3200" dirty="0" smtClean="0"/>
              <a:t>Second semester focus: Where you want to be</a:t>
            </a:r>
          </a:p>
          <a:p>
            <a:r>
              <a:rPr lang="en-US" sz="3200" dirty="0" smtClean="0"/>
              <a:t>How will we do that? </a:t>
            </a:r>
          </a:p>
          <a:p>
            <a:pPr lvl="1"/>
            <a:r>
              <a:rPr lang="en-US" sz="2400" dirty="0" smtClean="0"/>
              <a:t>ACT strategy tips, practice passages/questions, ACT days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685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36" y="390618"/>
            <a:ext cx="7315200" cy="1154097"/>
          </a:xfrm>
        </p:spPr>
        <p:txBody>
          <a:bodyPr/>
          <a:lstStyle/>
          <a:p>
            <a:r>
              <a:rPr lang="en-US" dirty="0" smtClean="0"/>
              <a:t>Visible Tracking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236" y="1903864"/>
            <a:ext cx="4569114" cy="438885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We will be taking ACT practice tests in the future.</a:t>
            </a:r>
          </a:p>
          <a:p>
            <a:r>
              <a:rPr lang="en-US" sz="2800" dirty="0" smtClean="0"/>
              <a:t>Our goal is for everyone to move </a:t>
            </a:r>
            <a:r>
              <a:rPr lang="en-US" sz="2800" i="1" dirty="0" smtClean="0"/>
              <a:t>at least</a:t>
            </a:r>
            <a:r>
              <a:rPr lang="en-US" sz="2800" dirty="0" smtClean="0"/>
              <a:t> five points from their original start. </a:t>
            </a:r>
          </a:p>
          <a:p>
            <a:r>
              <a:rPr lang="en-US" sz="2800" dirty="0" smtClean="0"/>
              <a:t>Students who meet this growth goal will be recognized and rewarded at the end of the year!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924" y="0"/>
            <a:ext cx="3843023" cy="365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60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SWBAT…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/>
              <a:t>Articulate the origins of the study of genetics</a:t>
            </a:r>
          </a:p>
          <a:p>
            <a:pPr lvl="0"/>
            <a:r>
              <a:rPr lang="en-US" sz="3600" dirty="0"/>
              <a:t>Discuss </a:t>
            </a:r>
            <a:r>
              <a:rPr lang="en-US" sz="3600" dirty="0" smtClean="0"/>
              <a:t>Mendel’s </a:t>
            </a:r>
            <a:r>
              <a:rPr lang="en-US" sz="3600" dirty="0"/>
              <a:t>experiments with pea plants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9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36" y="376587"/>
            <a:ext cx="7315200" cy="1154097"/>
          </a:xfrm>
        </p:spPr>
        <p:txBody>
          <a:bodyPr/>
          <a:lstStyle/>
          <a:p>
            <a:r>
              <a:rPr lang="en-US" dirty="0" smtClean="0"/>
              <a:t>Cornell Notes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236" y="1530684"/>
            <a:ext cx="7315200" cy="49544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Cornell Notes are a good way to organize a lot of information</a:t>
            </a:r>
          </a:p>
          <a:p>
            <a:endParaRPr lang="en-US" sz="2400" dirty="0"/>
          </a:p>
          <a:p>
            <a:r>
              <a:rPr lang="en-US" sz="2400" dirty="0" smtClean="0"/>
              <a:t>Three sections: Key points, Details, and Summary</a:t>
            </a:r>
          </a:p>
          <a:p>
            <a:endParaRPr lang="en-US" sz="2400" dirty="0"/>
          </a:p>
          <a:p>
            <a:r>
              <a:rPr lang="en-US" sz="2400" dirty="0" smtClean="0"/>
              <a:t>Key points are in </a:t>
            </a:r>
            <a:r>
              <a:rPr lang="en-US" sz="2400" dirty="0" smtClean="0">
                <a:solidFill>
                  <a:schemeClr val="tx2"/>
                </a:solidFill>
              </a:rPr>
              <a:t>orange. 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Details are in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pink. </a:t>
            </a:r>
          </a:p>
          <a:p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We will write our summary together. 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81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353952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Tell me about your favorite pet. What color was it? How did it look?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630452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325</TotalTime>
  <Words>1344</Words>
  <Application>Microsoft Macintosh PowerPoint</Application>
  <PresentationFormat>On-screen Show (4:3)</PresentationFormat>
  <Paragraphs>188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Perspective</vt:lpstr>
      <vt:lpstr>PowerPoint Presentation</vt:lpstr>
      <vt:lpstr>Announcements </vt:lpstr>
      <vt:lpstr>Seating Chart</vt:lpstr>
      <vt:lpstr>Big Goal</vt:lpstr>
      <vt:lpstr>ACT Diagnostic </vt:lpstr>
      <vt:lpstr>Visible Tracking </vt:lpstr>
      <vt:lpstr>SWBAT…</vt:lpstr>
      <vt:lpstr>Cornell Notes </vt:lpstr>
      <vt:lpstr>Hook </vt:lpstr>
      <vt:lpstr>PowerPoint Presentation</vt:lpstr>
      <vt:lpstr>        KP #1: Gregor Mendel explained how traits are inherited based on breeding pea plants. He is the father of genetics.   </vt:lpstr>
      <vt:lpstr>PowerPoint Presentation</vt:lpstr>
      <vt:lpstr>KP #2: Through his experiments, Mendel observed how different traits were passed down from generation to generation. </vt:lpstr>
      <vt:lpstr>PowerPoint Presentation</vt:lpstr>
      <vt:lpstr>PowerPoint Presentation</vt:lpstr>
      <vt:lpstr>PowerPoint Presentation</vt:lpstr>
      <vt:lpstr>PowerPoint Presentation</vt:lpstr>
      <vt:lpstr>Exit Ticket/Homework </vt:lpstr>
      <vt:lpstr>PowerPoint Presentation</vt:lpstr>
      <vt:lpstr>Catalyst: Friday, Jan. 5th </vt:lpstr>
      <vt:lpstr>Announcements </vt:lpstr>
      <vt:lpstr>Unit 4 Test Tracking </vt:lpstr>
      <vt:lpstr>Dojo Review </vt:lpstr>
      <vt:lpstr>Mendelian Genetics cont. </vt:lpstr>
      <vt:lpstr>Where did we leave off? </vt:lpstr>
      <vt:lpstr> KP #3: From his experiments, Mendel concluded that there must be two forms of every trait. </vt:lpstr>
      <vt:lpstr>PowerPoint Presentation</vt:lpstr>
      <vt:lpstr>KP # 4:Inheritance can be modeled using a special code. </vt:lpstr>
      <vt:lpstr>CFU </vt:lpstr>
      <vt:lpstr>CFU</vt:lpstr>
      <vt:lpstr>Pea Experiment </vt:lpstr>
      <vt:lpstr>Pea Experiment </vt:lpstr>
      <vt:lpstr>Exit Ticket </vt:lpstr>
      <vt:lpstr>Homework </vt:lpstr>
    </vt:vector>
  </TitlesOfParts>
  <Company>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Mitchell</dc:creator>
  <cp:lastModifiedBy>Megan Mitchell</cp:lastModifiedBy>
  <cp:revision>25</cp:revision>
  <dcterms:created xsi:type="dcterms:W3CDTF">2012-01-01T22:48:56Z</dcterms:created>
  <dcterms:modified xsi:type="dcterms:W3CDTF">2012-01-05T17:00:25Z</dcterms:modified>
</cp:coreProperties>
</file>