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4C483-5A64-564D-9AA0-3121665F3BE3}" type="datetimeFigureOut">
              <a:rPr lang="en-US" smtClean="0"/>
              <a:t>1/10/12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CEF53-232C-E646-AC9D-2427C2F2F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14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polydactyly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CEF53-232C-E646-AC9D-2427C2F2FA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76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1/10/12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1/10/12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For the trait of tongue </a:t>
            </a:r>
            <a:r>
              <a:rPr lang="en-US" dirty="0" smtClean="0"/>
              <a:t>rolling:</a:t>
            </a:r>
          </a:p>
          <a:p>
            <a:r>
              <a:rPr lang="en-US" dirty="0" smtClean="0"/>
              <a:t>R </a:t>
            </a:r>
            <a:r>
              <a:rPr lang="en-US" dirty="0"/>
              <a:t>= Can roll      r = Can’t roll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a) Which gene is dominant?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b) Which gene is recessive?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c) What would be the heterozygous </a:t>
            </a:r>
            <a:r>
              <a:rPr lang="en-US" dirty="0" smtClean="0"/>
              <a:t>combination?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d</a:t>
            </a:r>
            <a:r>
              <a:rPr lang="en-US" dirty="0" smtClean="0"/>
              <a:t>) </a:t>
            </a:r>
            <a:r>
              <a:rPr lang="en-US" dirty="0"/>
              <a:t>If someone had the genotype </a:t>
            </a:r>
            <a:r>
              <a:rPr lang="en-US" dirty="0" err="1"/>
              <a:t>Rr</a:t>
            </a:r>
            <a:r>
              <a:rPr lang="en-US" dirty="0"/>
              <a:t>, could they roll their tongue?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e</a:t>
            </a:r>
            <a:r>
              <a:rPr lang="en-US" dirty="0" smtClean="0"/>
              <a:t>) </a:t>
            </a:r>
            <a:r>
              <a:rPr lang="en-US" dirty="0"/>
              <a:t>If someone had the genotype </a:t>
            </a:r>
            <a:r>
              <a:rPr lang="en-US" dirty="0" err="1"/>
              <a:t>rr</a:t>
            </a:r>
            <a:r>
              <a:rPr lang="en-US" dirty="0"/>
              <a:t>, could they roll their tongue?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160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 Cleaner babies!: 20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partner assignment</a:t>
            </a:r>
          </a:p>
          <a:p>
            <a:r>
              <a:rPr lang="en-US" dirty="0" smtClean="0"/>
              <a:t>2 minutes to get into partner groups</a:t>
            </a:r>
          </a:p>
          <a:p>
            <a:r>
              <a:rPr lang="en-US" dirty="0" smtClean="0"/>
              <a:t>Pick someone to get your assignment sheet and materials</a:t>
            </a:r>
          </a:p>
          <a:p>
            <a:r>
              <a:rPr lang="en-US" dirty="0" smtClean="0"/>
              <a:t>All of your instructions are on your assignment sheet</a:t>
            </a:r>
          </a:p>
          <a:p>
            <a:r>
              <a:rPr lang="en-US" dirty="0" smtClean="0"/>
              <a:t>I will be walking around for help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54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your partner will each get a chromosome bag. They are labeled “male” and “female.” </a:t>
            </a:r>
          </a:p>
          <a:p>
            <a:r>
              <a:rPr lang="en-US" dirty="0" smtClean="0"/>
              <a:t>These bags DO NOT correspond to your gender. </a:t>
            </a:r>
          </a:p>
          <a:p>
            <a:r>
              <a:rPr lang="en-US" dirty="0" smtClean="0"/>
              <a:t>This is just a way for us to understand how chromosomes combine and how genotypes are expressed.</a:t>
            </a:r>
          </a:p>
          <a:p>
            <a:r>
              <a:rPr lang="en-US" dirty="0" smtClean="0"/>
              <a:t>If you cannot handle this project with maturity (i.e. complaining, making inappropriate remarks) you will automatically receive a 0 (this is worth 50 points). </a:t>
            </a:r>
          </a:p>
        </p:txBody>
      </p:sp>
    </p:spTree>
    <p:extLst>
      <p:ext uri="{BB962C8B-B14F-4D97-AF65-F5344CB8AC3E}">
        <p14:creationId xmlns:p14="http://schemas.microsoft.com/office/powerpoint/2010/main" val="273186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assignments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2243797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1, 34</a:t>
            </a:r>
          </a:p>
          <a:p>
            <a:r>
              <a:rPr lang="en-US" dirty="0" smtClean="0"/>
              <a:t>2, 33</a:t>
            </a:r>
          </a:p>
          <a:p>
            <a:r>
              <a:rPr lang="en-US" dirty="0" smtClean="0"/>
              <a:t>3, 32</a:t>
            </a:r>
          </a:p>
          <a:p>
            <a:r>
              <a:rPr lang="en-US" dirty="0" smtClean="0"/>
              <a:t>4, 30</a:t>
            </a:r>
          </a:p>
          <a:p>
            <a:r>
              <a:rPr lang="en-US" dirty="0" smtClean="0"/>
              <a:t>5, 29</a:t>
            </a:r>
          </a:p>
          <a:p>
            <a:r>
              <a:rPr lang="en-US" dirty="0"/>
              <a:t>6</a:t>
            </a:r>
            <a:r>
              <a:rPr lang="en-US" dirty="0" smtClean="0"/>
              <a:t>, 28</a:t>
            </a:r>
          </a:p>
          <a:p>
            <a:r>
              <a:rPr lang="en-US" dirty="0" smtClean="0"/>
              <a:t>7, 27</a:t>
            </a:r>
          </a:p>
          <a:p>
            <a:r>
              <a:rPr lang="en-US" dirty="0" smtClean="0"/>
              <a:t>8, 26</a:t>
            </a:r>
          </a:p>
          <a:p>
            <a:r>
              <a:rPr lang="en-US" dirty="0" smtClean="0"/>
              <a:t>9, 25</a:t>
            </a:r>
          </a:p>
          <a:p>
            <a:r>
              <a:rPr lang="en-US" dirty="0" smtClean="0"/>
              <a:t>10, 24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02931" y="1752600"/>
            <a:ext cx="26206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11, 23</a:t>
            </a:r>
          </a:p>
          <a:p>
            <a:r>
              <a:rPr lang="en-US" sz="2400" dirty="0" smtClean="0"/>
              <a:t>12, 22</a:t>
            </a:r>
          </a:p>
          <a:p>
            <a:r>
              <a:rPr lang="en-US" sz="2400" dirty="0" smtClean="0"/>
              <a:t>13,21</a:t>
            </a:r>
          </a:p>
          <a:p>
            <a:r>
              <a:rPr lang="en-US" sz="2400" dirty="0" smtClean="0"/>
              <a:t>14, 20</a:t>
            </a:r>
          </a:p>
          <a:p>
            <a:r>
              <a:rPr lang="en-US" sz="2400" dirty="0" smtClean="0"/>
              <a:t>15, 19</a:t>
            </a:r>
          </a:p>
          <a:p>
            <a:r>
              <a:rPr lang="en-US" sz="2400" dirty="0" smtClean="0"/>
              <a:t>14, 18</a:t>
            </a:r>
          </a:p>
          <a:p>
            <a:r>
              <a:rPr lang="en-US" sz="2400" dirty="0" smtClean="0"/>
              <a:t>16, 17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755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possible for you to know your genotype for different traits? Why </a:t>
            </a:r>
            <a:r>
              <a:rPr lang="en-US" smtClean="0"/>
              <a:t>or why not?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53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Jobs! </a:t>
            </a:r>
          </a:p>
          <a:p>
            <a:r>
              <a:rPr lang="en-US" dirty="0" smtClean="0"/>
              <a:t>Semester Exam Make-Up </a:t>
            </a:r>
          </a:p>
          <a:p>
            <a:r>
              <a:rPr lang="en-US" dirty="0" smtClean="0"/>
              <a:t>Unit 5 Test next Tuesday </a:t>
            </a:r>
          </a:p>
          <a:p>
            <a:r>
              <a:rPr lang="en-US" dirty="0" smtClean="0"/>
              <a:t>Study guide tomorrow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students will develop, run, and present an original lab study from start to finish. </a:t>
            </a:r>
          </a:p>
          <a:p>
            <a:r>
              <a:rPr lang="en-US" dirty="0" smtClean="0"/>
              <a:t>100% Proficient; 90% Advanced </a:t>
            </a:r>
          </a:p>
          <a:p>
            <a:r>
              <a:rPr lang="en-US" dirty="0" smtClean="0"/>
              <a:t>80% Mastery of EOC and critical thinking questions on all unit exams</a:t>
            </a:r>
          </a:p>
          <a:p>
            <a:r>
              <a:rPr lang="en-US" dirty="0" smtClean="0"/>
              <a:t>At least 5 points of growth on the ACT.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70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4 test tracking: 10 minutes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Grade curves </a:t>
            </a:r>
          </a:p>
          <a:p>
            <a:r>
              <a:rPr lang="en-US" dirty="0" smtClean="0"/>
              <a:t>Like always, calculate your percentage mastery based on </a:t>
            </a:r>
          </a:p>
          <a:p>
            <a:pPr lvl="1"/>
            <a:r>
              <a:rPr lang="en-US" dirty="0" smtClean="0"/>
              <a:t>Points correct / points total </a:t>
            </a:r>
          </a:p>
          <a:p>
            <a:endParaRPr lang="en-US" dirty="0"/>
          </a:p>
          <a:p>
            <a:r>
              <a:rPr lang="en-US" dirty="0" smtClean="0"/>
              <a:t>Watch out! Some sections on the test are not SPIs that need to be tracked.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Tracking Sharing: Why is it important? Does it matter to you?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0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738992" cy="4373563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5"/>
                </a:solidFill>
              </a:rPr>
              <a:t>Which do you think are better or more desirable—dominant genes or recessive genes? </a:t>
            </a:r>
            <a:endParaRPr lang="en-US" sz="3600" b="1" dirty="0">
              <a:solidFill>
                <a:schemeClr val="accent5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927" y="1752600"/>
            <a:ext cx="2667000" cy="2832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4521" y="4340252"/>
            <a:ext cx="3057520" cy="236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Genotype and phenotype: 10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notes today-I promise </a:t>
            </a:r>
            <a:r>
              <a:rPr lang="en-US" dirty="0" smtClean="0">
                <a:sym typeface="Wingdings"/>
              </a:rPr>
              <a:t> (but you shouldn’t be whiny anyways) </a:t>
            </a:r>
          </a:p>
          <a:p>
            <a:endParaRPr lang="en-US" dirty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Review: homozygous or heterozygous</a:t>
            </a:r>
          </a:p>
          <a:p>
            <a:endParaRPr lang="en-US" dirty="0">
              <a:sym typeface="Wingdings"/>
            </a:endParaRPr>
          </a:p>
          <a:p>
            <a:r>
              <a:rPr lang="en-US" dirty="0" smtClean="0">
                <a:sym typeface="Wingdings"/>
              </a:rPr>
              <a:t>An organism can be homozygous or heterozygous, but we can’t always tell from their appearance. </a:t>
            </a:r>
          </a:p>
          <a:p>
            <a:endParaRPr lang="en-US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39046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Genotype and phenotype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Genotype: an organism’s allele pairs (i.e.: </a:t>
            </a:r>
            <a:r>
              <a:rPr lang="en-US" sz="3600" dirty="0" err="1" smtClean="0">
                <a:solidFill>
                  <a:srgbClr val="FF0000"/>
                </a:solidFill>
              </a:rPr>
              <a:t>Yy</a:t>
            </a:r>
            <a:r>
              <a:rPr lang="en-US" sz="3600" dirty="0" smtClean="0">
                <a:solidFill>
                  <a:srgbClr val="FF0000"/>
                </a:solidFill>
              </a:rPr>
              <a:t> or YY) 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Phenotype: outward expression of a gene pair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98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we remember this? </a:t>
            </a:r>
          </a:p>
          <a:p>
            <a:pPr lvl="1"/>
            <a:r>
              <a:rPr lang="en-US" sz="2400" dirty="0" smtClean="0"/>
              <a:t>Heterozygous</a:t>
            </a:r>
          </a:p>
          <a:p>
            <a:pPr lvl="1"/>
            <a:r>
              <a:rPr lang="en-US" sz="2400" dirty="0" smtClean="0"/>
              <a:t>Homozygous</a:t>
            </a:r>
          </a:p>
          <a:p>
            <a:pPr lvl="1"/>
            <a:r>
              <a:rPr lang="en-US" sz="2400" dirty="0" smtClean="0"/>
              <a:t>Phenotype </a:t>
            </a:r>
          </a:p>
          <a:p>
            <a:pPr lvl="1"/>
            <a:r>
              <a:rPr lang="en-US" sz="2400" dirty="0" smtClean="0"/>
              <a:t>Genotype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9518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law of segregation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in meiosis how the chromosome pairs are separated? </a:t>
            </a:r>
          </a:p>
          <a:p>
            <a:r>
              <a:rPr lang="en-US" dirty="0" smtClean="0"/>
              <a:t>The gametes formed have half the genetic information.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Mendel’s law of segregation states that two allele pairs separate during meiosis. During fertilization, two alleles for a trait are randomly united.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988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91</TotalTime>
  <Words>477</Words>
  <Application>Microsoft Macintosh PowerPoint</Application>
  <PresentationFormat>On-screen Show (4:3)</PresentationFormat>
  <Paragraphs>89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Catalyst</vt:lpstr>
      <vt:lpstr>Announcements </vt:lpstr>
      <vt:lpstr>Big goals</vt:lpstr>
      <vt:lpstr>Unit 4 test tracking: 10 minutes  </vt:lpstr>
      <vt:lpstr>Hook </vt:lpstr>
      <vt:lpstr>Genotype and phenotype: 10 minutes </vt:lpstr>
      <vt:lpstr>Genotype and phenotype cont. </vt:lpstr>
      <vt:lpstr>PowerPoint Presentation</vt:lpstr>
      <vt:lpstr>Mendel’s law of segregation </vt:lpstr>
      <vt:lpstr>Pipe Cleaner babies!: 20 minutes </vt:lpstr>
      <vt:lpstr>Expectations </vt:lpstr>
      <vt:lpstr>partner assignments </vt:lpstr>
      <vt:lpstr>Exit Ticket</vt:lpstr>
    </vt:vector>
  </TitlesOfParts>
  <Company>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Catalyst</dc:title>
  <dc:creator>Megan Mitchell</dc:creator>
  <cp:lastModifiedBy>Megan Mitchell</cp:lastModifiedBy>
  <cp:revision>9</cp:revision>
  <dcterms:created xsi:type="dcterms:W3CDTF">2012-01-09T01:00:10Z</dcterms:created>
  <dcterms:modified xsi:type="dcterms:W3CDTF">2012-01-10T13:00:31Z</dcterms:modified>
</cp:coreProperties>
</file>