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1/11/12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two examples of a phenotype and a genotype. </a:t>
            </a:r>
          </a:p>
          <a:p>
            <a:r>
              <a:rPr lang="en-US" dirty="0" smtClean="0"/>
              <a:t>What is a monohybrid cross? </a:t>
            </a:r>
          </a:p>
          <a:p>
            <a:r>
              <a:rPr lang="en-US" dirty="0" smtClean="0"/>
              <a:t>How can you remember the difference?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119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352" y="211603"/>
            <a:ext cx="5804467" cy="389653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877949" y="4594213"/>
            <a:ext cx="733714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Spongebob</a:t>
            </a:r>
            <a:r>
              <a:rPr lang="en-US" sz="2800" dirty="0" smtClean="0"/>
              <a:t> is heterozygous for his </a:t>
            </a:r>
            <a:r>
              <a:rPr lang="en-US" sz="2800" dirty="0" err="1" smtClean="0"/>
              <a:t>squarepants</a:t>
            </a:r>
            <a:r>
              <a:rPr lang="en-US" sz="2800" dirty="0" smtClean="0"/>
              <a:t> and heterozygous for round eyes. </a:t>
            </a:r>
            <a:r>
              <a:rPr lang="en-US" sz="2800" dirty="0" err="1" smtClean="0"/>
              <a:t>SpongSusie</a:t>
            </a:r>
            <a:r>
              <a:rPr lang="en-US" sz="2800" dirty="0" smtClean="0"/>
              <a:t> is homozygous for </a:t>
            </a:r>
            <a:r>
              <a:rPr lang="en-US" sz="2800" dirty="0" err="1" smtClean="0"/>
              <a:t>roundpants</a:t>
            </a:r>
            <a:r>
              <a:rPr lang="en-US" sz="2800" dirty="0" smtClean="0"/>
              <a:t> and homozygous for oval eyes.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5454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7644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make-up? Questions about class?? Fun times with Ms. M?!? TUTORING!!</a:t>
            </a:r>
          </a:p>
          <a:p>
            <a:r>
              <a:rPr lang="en-US" dirty="0" smtClean="0"/>
              <a:t>Study guide due on Tuesday</a:t>
            </a:r>
          </a:p>
          <a:p>
            <a:r>
              <a:rPr lang="en-US" dirty="0" smtClean="0"/>
              <a:t>January prize</a:t>
            </a:r>
          </a:p>
          <a:p>
            <a:r>
              <a:rPr lang="en-US" dirty="0" smtClean="0"/>
              <a:t>If you have a job…</a:t>
            </a:r>
          </a:p>
          <a:p>
            <a:r>
              <a:rPr lang="en-US" dirty="0" smtClean="0"/>
              <a:t>Standard packets will be available next week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842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Goals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students will develop, run, and present an original lab study.</a:t>
            </a:r>
          </a:p>
          <a:p>
            <a:r>
              <a:rPr lang="en-US" dirty="0" smtClean="0"/>
              <a:t>100% Proficient; 90% Advanced</a:t>
            </a:r>
          </a:p>
          <a:p>
            <a:r>
              <a:rPr lang="en-US" dirty="0" smtClean="0"/>
              <a:t>80% Mastery of all EOC and critical thinking level questions on all unit exams</a:t>
            </a:r>
          </a:p>
          <a:p>
            <a:r>
              <a:rPr lang="en-US" dirty="0" smtClean="0"/>
              <a:t>At least five points of growth on the ACT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86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Punnett</a:t>
            </a:r>
            <a:r>
              <a:rPr lang="en-US" dirty="0" smtClean="0"/>
              <a:t>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Yesterday, we learned about </a:t>
            </a:r>
            <a:r>
              <a:rPr lang="en-US" sz="3600" dirty="0" err="1" smtClean="0"/>
              <a:t>Punnett</a:t>
            </a:r>
            <a:r>
              <a:rPr lang="en-US" sz="3600" dirty="0" smtClean="0"/>
              <a:t> squares. Let’s go over the basics.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15321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draw a </a:t>
            </a:r>
            <a:r>
              <a:rPr lang="en-US" dirty="0" err="1" smtClean="0"/>
              <a:t>Punnett</a:t>
            </a:r>
            <a:r>
              <a:rPr lang="en-US" dirty="0" smtClean="0"/>
              <a:t> square…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3320265" cy="26386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1. Draw a tic </a:t>
            </a:r>
            <a:r>
              <a:rPr lang="en-US" dirty="0" err="1" smtClean="0"/>
              <a:t>tac</a:t>
            </a:r>
            <a:r>
              <a:rPr lang="en-US" dirty="0" smtClean="0"/>
              <a:t> toe grid. </a:t>
            </a:r>
          </a:p>
          <a:p>
            <a:r>
              <a:rPr lang="en-US" dirty="0" smtClean="0"/>
              <a:t>2. You put the genotype of one parent across the top and the genotype of the parent on the left side.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3561" y="1882588"/>
            <a:ext cx="238760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380" y="4521200"/>
            <a:ext cx="5956300" cy="219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060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785261" cy="256213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Next, all you have to do is fill in the empty boxes by copy the row and column head letters across or down into the empty squares.</a:t>
            </a:r>
          </a:p>
          <a:p>
            <a:r>
              <a:rPr lang="en-US" dirty="0" smtClean="0"/>
              <a:t>This gives us the predicted frequency of all the potential genotypes among the offspring each time reproduction occurs. </a:t>
            </a:r>
          </a:p>
          <a:p>
            <a:r>
              <a:rPr lang="en-US" dirty="0" smtClean="0"/>
              <a:t>In this example, 100% of the offspring will be heterozygous (YG).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133" y="4076776"/>
            <a:ext cx="6426200" cy="2600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017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222" y="488908"/>
            <a:ext cx="5369477" cy="351883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09679" y="4393238"/>
            <a:ext cx="780951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3200" dirty="0" smtClean="0"/>
              <a:t>What percentage of the offspring would be YY? 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YG? </a:t>
            </a:r>
          </a:p>
          <a:p>
            <a:pPr marL="285750" indent="-285750">
              <a:buFont typeface="Arial"/>
              <a:buChar char="•"/>
            </a:pPr>
            <a:r>
              <a:rPr lang="en-US" sz="3200" dirty="0" smtClean="0"/>
              <a:t>GG?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0305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82588"/>
            <a:ext cx="3871920" cy="39534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To find the probability of offspring, we simply look at how many of that genotypic combination (i.e. YY) are there out of all the results. </a:t>
            </a:r>
          </a:p>
          <a:p>
            <a:r>
              <a:rPr lang="en-US" dirty="0" smtClean="0"/>
              <a:t>1 of 2 is the same as ________ %</a:t>
            </a:r>
          </a:p>
          <a:p>
            <a:r>
              <a:rPr lang="en-US" dirty="0" smtClean="0"/>
              <a:t>3 of 4 = _______ %</a:t>
            </a:r>
          </a:p>
          <a:p>
            <a:r>
              <a:rPr lang="en-US" dirty="0" smtClean="0"/>
              <a:t>1 of 4 = __________ %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51383" y="1579178"/>
            <a:ext cx="3504015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Ratios….</a:t>
            </a:r>
          </a:p>
          <a:p>
            <a:r>
              <a:rPr lang="en-US" sz="2400" dirty="0" smtClean="0"/>
              <a:t>Ratios tell how one number is related to another.</a:t>
            </a:r>
          </a:p>
          <a:p>
            <a:r>
              <a:rPr lang="en-US" sz="2400" dirty="0" smtClean="0"/>
              <a:t>In the case of </a:t>
            </a:r>
            <a:r>
              <a:rPr lang="en-US" sz="2400" dirty="0" err="1" smtClean="0"/>
              <a:t>Punnett</a:t>
            </a:r>
            <a:r>
              <a:rPr lang="en-US" sz="2400" dirty="0" smtClean="0"/>
              <a:t> squares, tells us how many offspring there are compared to another type. </a:t>
            </a:r>
            <a:endParaRPr lang="en-US" sz="2400" dirty="0"/>
          </a:p>
          <a:p>
            <a:r>
              <a:rPr lang="en-US" sz="2400" dirty="0" smtClean="0"/>
              <a:t>Remember the </a:t>
            </a:r>
            <a:r>
              <a:rPr lang="en-US" sz="2400" dirty="0" err="1" smtClean="0"/>
              <a:t>dihybrid</a:t>
            </a:r>
            <a:r>
              <a:rPr lang="en-US" sz="2400" dirty="0" smtClean="0"/>
              <a:t> ratio 9:3:3:1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591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Packets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 are going to be practicing monohybrid and </a:t>
            </a:r>
            <a:r>
              <a:rPr lang="en-US" dirty="0" err="1" smtClean="0"/>
              <a:t>dihybrid</a:t>
            </a:r>
            <a:r>
              <a:rPr lang="en-US" dirty="0" smtClean="0"/>
              <a:t> crosses. </a:t>
            </a:r>
          </a:p>
          <a:p>
            <a:r>
              <a:rPr lang="en-US" dirty="0" smtClean="0"/>
              <a:t>This will be a mixture of working as a class, working with a partner, and working individually. </a:t>
            </a:r>
          </a:p>
          <a:p>
            <a:r>
              <a:rPr lang="en-US" dirty="0" smtClean="0"/>
              <a:t>Expectations: You will follow along with the class. We will have “show check-ups” where you will have to hold your packet up. </a:t>
            </a:r>
          </a:p>
          <a:p>
            <a:endParaRPr lang="en-US" dirty="0"/>
          </a:p>
          <a:p>
            <a:r>
              <a:rPr lang="en-US" sz="4200" dirty="0" smtClean="0"/>
              <a:t>This packet is worth 40 points. It is minus 10 points each time we do a show check-up and you are not on task. </a:t>
            </a:r>
          </a:p>
          <a:p>
            <a:r>
              <a:rPr lang="en-US" dirty="0" smtClean="0"/>
              <a:t>Due on Friday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4413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68</TotalTime>
  <Words>461</Words>
  <Application>Microsoft Macintosh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Orbit</vt:lpstr>
      <vt:lpstr>Catalyst </vt:lpstr>
      <vt:lpstr>Announcements </vt:lpstr>
      <vt:lpstr>Big Goals </vt:lpstr>
      <vt:lpstr>Punnett Squares</vt:lpstr>
      <vt:lpstr>How to draw a Punnett square…</vt:lpstr>
      <vt:lpstr>And then…</vt:lpstr>
      <vt:lpstr>PowerPoint Presentation</vt:lpstr>
      <vt:lpstr>Probability Review</vt:lpstr>
      <vt:lpstr>Practice Packets </vt:lpstr>
      <vt:lpstr>PowerPoint Presentation</vt:lpstr>
      <vt:lpstr>PowerPoint Presentation</vt:lpstr>
    </vt:vector>
  </TitlesOfParts>
  <Company>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Mitchell</dc:creator>
  <cp:lastModifiedBy>Megan Mitchell</cp:lastModifiedBy>
  <cp:revision>7</cp:revision>
  <dcterms:created xsi:type="dcterms:W3CDTF">2012-01-09T20:23:13Z</dcterms:created>
  <dcterms:modified xsi:type="dcterms:W3CDTF">2012-01-12T02:34:32Z</dcterms:modified>
</cp:coreProperties>
</file>