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76" r:id="rId4"/>
    <p:sldId id="258" r:id="rId5"/>
    <p:sldId id="260" r:id="rId6"/>
    <p:sldId id="266" r:id="rId7"/>
    <p:sldId id="261" r:id="rId8"/>
    <p:sldId id="263" r:id="rId9"/>
    <p:sldId id="264" r:id="rId10"/>
    <p:sldId id="265" r:id="rId11"/>
    <p:sldId id="267" r:id="rId12"/>
    <p:sldId id="262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7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3/18/12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18163" y="1399741"/>
            <a:ext cx="8455744" cy="1008602"/>
          </a:xfrm>
        </p:spPr>
        <p:txBody>
          <a:bodyPr/>
          <a:lstStyle/>
          <a:p>
            <a:r>
              <a:rPr lang="en-US" dirty="0" smtClean="0"/>
              <a:t>Ms. Mitchell’s Spring Break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4823" y="47633"/>
            <a:ext cx="7175351" cy="1793167"/>
          </a:xfrm>
        </p:spPr>
        <p:txBody>
          <a:bodyPr/>
          <a:lstStyle/>
          <a:p>
            <a:r>
              <a:rPr lang="en-US" dirty="0" smtClean="0"/>
              <a:t>Welcome Back!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63" y="1840800"/>
            <a:ext cx="4997509" cy="2811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746" y="1030969"/>
            <a:ext cx="3672996" cy="27547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1206" y="4018205"/>
            <a:ext cx="4645605" cy="261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94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Board 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 similar structure inherited from a common ancestor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65184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Board 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Structures with </a:t>
            </a:r>
            <a:r>
              <a:rPr lang="en-US" sz="5400" u="sng" dirty="0" smtClean="0"/>
              <a:t>reduced function</a:t>
            </a:r>
            <a:r>
              <a:rPr lang="en-US" sz="5400" dirty="0" smtClean="0"/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54227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SWBAT determine the relatedness of different species based on DNA sequences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68087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943668"/>
            <a:ext cx="6512511" cy="1143000"/>
          </a:xfrm>
        </p:spPr>
        <p:txBody>
          <a:bodyPr/>
          <a:lstStyle/>
          <a:p>
            <a:r>
              <a:rPr lang="en-US" dirty="0" smtClean="0"/>
              <a:t>DNA Sequencing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212148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Evolutionary theory = states that organisms evolved from a common ancestor</a:t>
            </a:r>
          </a:p>
          <a:p>
            <a:r>
              <a:rPr lang="en-US" sz="3600" dirty="0" smtClean="0"/>
              <a:t>In order to determine how closely related two different species are, scientists can determine </a:t>
            </a:r>
            <a:r>
              <a:rPr lang="en-US" sz="3600" u="sng" dirty="0" smtClean="0"/>
              <a:t>relatedness</a:t>
            </a:r>
            <a:r>
              <a:rPr lang="en-US" sz="3600" dirty="0" smtClean="0"/>
              <a:t> by looking at sequences of their DNA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46948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Dojo Points!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ATGATACGATACC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8166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450652"/>
              </p:ext>
            </p:extLst>
          </p:nvPr>
        </p:nvGraphicFramePr>
        <p:xfrm>
          <a:off x="0" y="892054"/>
          <a:ext cx="9144000" cy="329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4" imgW="6997700" imgH="1016000" progId="Word.Document.12">
                  <p:embed/>
                </p:oleObj>
              </mc:Choice>
              <mc:Fallback>
                <p:oleObj name="Document" r:id="rId4" imgW="6997700" imgH="1016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892054"/>
                        <a:ext cx="9144000" cy="329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11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336625"/>
              </p:ext>
            </p:extLst>
          </p:nvPr>
        </p:nvGraphicFramePr>
        <p:xfrm>
          <a:off x="198954" y="628127"/>
          <a:ext cx="8852848" cy="3033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cument" r:id="rId4" imgW="6997700" imgH="1016000" progId="Word.Document.12">
                  <p:embed/>
                </p:oleObj>
              </mc:Choice>
              <mc:Fallback>
                <p:oleObj name="Document" r:id="rId4" imgW="6997700" imgH="1016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954" y="628127"/>
                        <a:ext cx="8852848" cy="3033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3079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Practice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41397047"/>
              </p:ext>
            </p:extLst>
          </p:nvPr>
        </p:nvGraphicFramePr>
        <p:xfrm>
          <a:off x="1143000" y="731838"/>
          <a:ext cx="7302056" cy="322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1028"/>
                <a:gridCol w="3651028"/>
              </a:tblGrid>
              <a:tr h="645416">
                <a:tc>
                  <a:txBody>
                    <a:bodyPr/>
                    <a:lstStyle/>
                    <a:p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DNA</a:t>
                      </a:r>
                      <a:r>
                        <a:rPr lang="en-US" baseline="0" dirty="0" smtClean="0"/>
                        <a:t> Sequences </a:t>
                      </a:r>
                      <a:endParaRPr lang="en-US" dirty="0"/>
                    </a:p>
                  </a:txBody>
                  <a:tcPr/>
                </a:tc>
              </a:tr>
              <a:tr h="645416">
                <a:tc>
                  <a:txBody>
                    <a:bodyPr/>
                    <a:lstStyle/>
                    <a:p>
                      <a:r>
                        <a:rPr lang="en-US" dirty="0" smtClean="0"/>
                        <a:t>Species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CAA GAC GAT TTA CAC</a:t>
                      </a:r>
                      <a:endParaRPr lang="en-US" dirty="0"/>
                    </a:p>
                  </a:txBody>
                  <a:tcPr/>
                </a:tc>
              </a:tr>
              <a:tr h="645416">
                <a:tc>
                  <a:txBody>
                    <a:bodyPr/>
                    <a:lstStyle/>
                    <a:p>
                      <a:r>
                        <a:rPr lang="en-US" dirty="0" smtClean="0"/>
                        <a:t>Species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TAG GGA CAT</a:t>
                      </a:r>
                      <a:r>
                        <a:rPr lang="en-US" baseline="0" dirty="0" smtClean="0"/>
                        <a:t> CCC ATT</a:t>
                      </a:r>
                      <a:endParaRPr lang="en-US" dirty="0"/>
                    </a:p>
                  </a:txBody>
                  <a:tcPr/>
                </a:tc>
              </a:tr>
              <a:tr h="645416">
                <a:tc>
                  <a:txBody>
                    <a:bodyPr/>
                    <a:lstStyle/>
                    <a:p>
                      <a:r>
                        <a:rPr lang="en-US" dirty="0" smtClean="0"/>
                        <a:t>Species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CAA GGC AAT TTA CAG</a:t>
                      </a:r>
                      <a:endParaRPr lang="en-US" dirty="0"/>
                    </a:p>
                  </a:txBody>
                  <a:tcPr/>
                </a:tc>
              </a:tr>
              <a:tr h="645416">
                <a:tc>
                  <a:txBody>
                    <a:bodyPr/>
                    <a:lstStyle/>
                    <a:p>
                      <a:r>
                        <a:rPr lang="en-US" dirty="0" smtClean="0"/>
                        <a:t>Species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TAG GGA CCT CCA ATT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761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Practice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71547067"/>
              </p:ext>
            </p:extLst>
          </p:nvPr>
        </p:nvGraphicFramePr>
        <p:xfrm>
          <a:off x="1143000" y="731838"/>
          <a:ext cx="7302056" cy="322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1028"/>
                <a:gridCol w="3651028"/>
              </a:tblGrid>
              <a:tr h="645416">
                <a:tc>
                  <a:txBody>
                    <a:bodyPr/>
                    <a:lstStyle/>
                    <a:p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DNA</a:t>
                      </a:r>
                      <a:r>
                        <a:rPr lang="en-US" baseline="0" dirty="0" smtClean="0"/>
                        <a:t> Sequences </a:t>
                      </a:r>
                      <a:endParaRPr lang="en-US" dirty="0"/>
                    </a:p>
                  </a:txBody>
                  <a:tcPr/>
                </a:tc>
              </a:tr>
              <a:tr h="645416">
                <a:tc>
                  <a:txBody>
                    <a:bodyPr/>
                    <a:lstStyle/>
                    <a:p>
                      <a:r>
                        <a:rPr lang="en-US" dirty="0" smtClean="0"/>
                        <a:t>Species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CAC GTC GTT GAA TTC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645416">
                <a:tc>
                  <a:txBody>
                    <a:bodyPr/>
                    <a:lstStyle/>
                    <a:p>
                      <a:r>
                        <a:rPr lang="en-US" dirty="0" smtClean="0"/>
                        <a:t>Species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CAC GCA TTG AGG TTG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645416">
                <a:tc>
                  <a:txBody>
                    <a:bodyPr/>
                    <a:lstStyle/>
                    <a:p>
                      <a:r>
                        <a:rPr lang="en-US" dirty="0" smtClean="0"/>
                        <a:t>Species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CAC CCT GCT TCA TTC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645416">
                <a:tc>
                  <a:txBody>
                    <a:bodyPr/>
                    <a:lstStyle/>
                    <a:p>
                      <a:r>
                        <a:rPr lang="en-US" dirty="0" smtClean="0"/>
                        <a:t>Species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CAC GTC GTT GAG TTG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175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19"/>
            <a:ext cx="6400800" cy="5437793"/>
          </a:xfrm>
        </p:spPr>
        <p:txBody>
          <a:bodyPr>
            <a:normAutofit/>
          </a:bodyPr>
          <a:lstStyle/>
          <a:p>
            <a:r>
              <a:rPr lang="en-US" dirty="0" smtClean="0"/>
              <a:t>Half sheet of paper</a:t>
            </a:r>
          </a:p>
          <a:p>
            <a:r>
              <a:rPr lang="en-US" dirty="0" smtClean="0"/>
              <a:t>Write your name at the top</a:t>
            </a:r>
          </a:p>
          <a:p>
            <a:r>
              <a:rPr lang="en-US" dirty="0" smtClean="0"/>
              <a:t>On it: Come up with two organisms that differ in one trait</a:t>
            </a:r>
          </a:p>
          <a:p>
            <a:r>
              <a:rPr lang="en-US" dirty="0" smtClean="0"/>
              <a:t>Examples: </a:t>
            </a:r>
          </a:p>
          <a:p>
            <a:r>
              <a:rPr lang="en-US" dirty="0" smtClean="0"/>
              <a:t>Red toad and tan toad</a:t>
            </a:r>
          </a:p>
          <a:p>
            <a:r>
              <a:rPr lang="en-US" dirty="0" smtClean="0"/>
              <a:t>Squirrel with thick coat; squirrel with light coat</a:t>
            </a:r>
          </a:p>
          <a:p>
            <a:r>
              <a:rPr lang="en-US" dirty="0" smtClean="0"/>
              <a:t>Lizard that can run fast; lizard that moves very slow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27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Evolution Unit Review: Due </a:t>
            </a:r>
            <a:r>
              <a:rPr lang="en-US" u="sng" dirty="0" smtClean="0"/>
              <a:t>Thursday.</a:t>
            </a:r>
            <a:r>
              <a:rPr lang="en-US" dirty="0" smtClean="0"/>
              <a:t> (If you were not here Friday before SB, you need to get one). </a:t>
            </a:r>
          </a:p>
          <a:p>
            <a:r>
              <a:rPr lang="en-US" dirty="0" smtClean="0"/>
              <a:t>Review + Unit Test Thursday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44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697918" cy="5272838"/>
          </a:xfrm>
        </p:spPr>
        <p:txBody>
          <a:bodyPr>
            <a:normAutofit/>
          </a:bodyPr>
          <a:lstStyle/>
          <a:p>
            <a:r>
              <a:rPr lang="en-US" dirty="0" smtClean="0"/>
              <a:t>Now: Pass your paper to your right</a:t>
            </a:r>
          </a:p>
          <a:p>
            <a:r>
              <a:rPr lang="en-US" dirty="0" smtClean="0"/>
              <a:t>Write your name at the bottom of the paper</a:t>
            </a:r>
          </a:p>
          <a:p>
            <a:r>
              <a:rPr lang="en-US" dirty="0" smtClean="0"/>
              <a:t>Read the organisms on the sheet of paper</a:t>
            </a:r>
          </a:p>
          <a:p>
            <a:r>
              <a:rPr lang="en-US" dirty="0" smtClean="0"/>
              <a:t>What two different environments do you think the organisms live in? Write it.</a:t>
            </a:r>
          </a:p>
          <a:p>
            <a:endParaRPr lang="en-US" dirty="0"/>
          </a:p>
          <a:p>
            <a:r>
              <a:rPr lang="en-US" dirty="0" smtClean="0"/>
              <a:t>Example: A fast lizard could live in the desert because there is not much cover and so they have to run fast to avoid getting eaten. A slow lizard could live in the jungle, because it could just hide in the trees and wouldn’t have to outrun predators. 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776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Dojo Rewards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Shurrell</a:t>
            </a:r>
            <a:r>
              <a:rPr lang="en-US" dirty="0" smtClean="0"/>
              <a:t>: fruit punch/hot fries</a:t>
            </a:r>
          </a:p>
          <a:p>
            <a:r>
              <a:rPr lang="en-US" dirty="0" err="1" smtClean="0"/>
              <a:t>Terrica</a:t>
            </a:r>
            <a:r>
              <a:rPr lang="en-US" dirty="0" smtClean="0"/>
              <a:t>: hot fries/</a:t>
            </a:r>
            <a:r>
              <a:rPr lang="en-US" dirty="0" err="1" smtClean="0"/>
              <a:t>hershey</a:t>
            </a:r>
            <a:endParaRPr lang="en-US" dirty="0" smtClean="0"/>
          </a:p>
          <a:p>
            <a:r>
              <a:rPr lang="en-US" dirty="0" smtClean="0"/>
              <a:t>Rosa: starbursts</a:t>
            </a:r>
          </a:p>
          <a:p>
            <a:r>
              <a:rPr lang="en-US" dirty="0" err="1" smtClean="0"/>
              <a:t>Jerrica</a:t>
            </a:r>
            <a:r>
              <a:rPr lang="en-US" dirty="0" smtClean="0"/>
              <a:t>: hot fries</a:t>
            </a:r>
          </a:p>
          <a:p>
            <a:r>
              <a:rPr lang="en-US" dirty="0" smtClean="0"/>
              <a:t>Brandon J.: hot chips</a:t>
            </a:r>
          </a:p>
          <a:p>
            <a:r>
              <a:rPr lang="en-US" dirty="0" err="1" smtClean="0"/>
              <a:t>Kameasha</a:t>
            </a:r>
            <a:r>
              <a:rPr lang="en-US" dirty="0" smtClean="0"/>
              <a:t>: hot fries</a:t>
            </a:r>
          </a:p>
          <a:p>
            <a:r>
              <a:rPr lang="en-US" dirty="0" err="1" smtClean="0"/>
              <a:t>Leatha</a:t>
            </a:r>
            <a:r>
              <a:rPr lang="en-US" smtClean="0"/>
              <a:t>: skittles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**Jazzy and Alisha</a:t>
            </a:r>
          </a:p>
          <a:p>
            <a:r>
              <a:rPr lang="en-US" dirty="0" smtClean="0"/>
              <a:t>**Joshua Mays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402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Board 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Convergent evolution</a:t>
            </a:r>
          </a:p>
          <a:p>
            <a:r>
              <a:rPr lang="en-US" dirty="0" smtClean="0"/>
              <a:t>Divergent evolution</a:t>
            </a:r>
          </a:p>
          <a:p>
            <a:r>
              <a:rPr lang="en-US" dirty="0" smtClean="0"/>
              <a:t>Homologous structures</a:t>
            </a:r>
          </a:p>
          <a:p>
            <a:r>
              <a:rPr lang="en-US" dirty="0" smtClean="0"/>
              <a:t>Analogous structures</a:t>
            </a:r>
          </a:p>
          <a:p>
            <a:r>
              <a:rPr lang="en-US" dirty="0" smtClean="0"/>
              <a:t>Vestigial structures</a:t>
            </a:r>
          </a:p>
          <a:p>
            <a:r>
              <a:rPr lang="en-US" dirty="0" smtClean="0"/>
              <a:t>Adaptations</a:t>
            </a:r>
          </a:p>
          <a:p>
            <a:r>
              <a:rPr lang="en-US" dirty="0" smtClean="0"/>
              <a:t>Natural Selection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334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Board 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4800" dirty="0" smtClean="0"/>
              <a:t>Structure that has the same function but </a:t>
            </a:r>
            <a:r>
              <a:rPr lang="en-US" sz="4800" u="sng" dirty="0" smtClean="0"/>
              <a:t>did not</a:t>
            </a:r>
            <a:r>
              <a:rPr lang="en-US" sz="4800" dirty="0" smtClean="0"/>
              <a:t> come from a common ancestor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7401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Board 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800" dirty="0" smtClean="0"/>
              <a:t>Organisms that began at the same developmental point, but, over time, develop different characteristics in order to adapt to their different environments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186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Board 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The change of organisms over time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14199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Board 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sz="4800" dirty="0" smtClean="0"/>
              <a:t>Traits that organisms develop over time in response to an environmental pressure (Ex.: camouflage) </a:t>
            </a:r>
          </a:p>
        </p:txBody>
      </p:sp>
    </p:spTree>
    <p:extLst>
      <p:ext uri="{BB962C8B-B14F-4D97-AF65-F5344CB8AC3E}">
        <p14:creationId xmlns:p14="http://schemas.microsoft.com/office/powerpoint/2010/main" val="2179118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Board 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When two unrelated species develop similar traits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477087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47</TotalTime>
  <Words>463</Words>
  <Application>Microsoft Macintosh PowerPoint</Application>
  <PresentationFormat>On-screen Show (4:3)</PresentationFormat>
  <Paragraphs>85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Slipstream</vt:lpstr>
      <vt:lpstr>Document</vt:lpstr>
      <vt:lpstr>Welcome Back! </vt:lpstr>
      <vt:lpstr>Announcements </vt:lpstr>
      <vt:lpstr>Dojo Rewards</vt:lpstr>
      <vt:lpstr>White Board Review </vt:lpstr>
      <vt:lpstr>White Board Review </vt:lpstr>
      <vt:lpstr>White Board Review </vt:lpstr>
      <vt:lpstr>White Board Review </vt:lpstr>
      <vt:lpstr>White Board Review </vt:lpstr>
      <vt:lpstr>White Board Review </vt:lpstr>
      <vt:lpstr>White Board Review </vt:lpstr>
      <vt:lpstr>White Board Review </vt:lpstr>
      <vt:lpstr>Objectives </vt:lpstr>
      <vt:lpstr>DNA Sequencing </vt:lpstr>
      <vt:lpstr>Dojo Points! </vt:lpstr>
      <vt:lpstr>Example </vt:lpstr>
      <vt:lpstr>Practice </vt:lpstr>
      <vt:lpstr>More Practice </vt:lpstr>
      <vt:lpstr>More Practice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Back! </dc:title>
  <dc:creator>Laurie Mitchell</dc:creator>
  <cp:lastModifiedBy>Laurie Mitchell</cp:lastModifiedBy>
  <cp:revision>8</cp:revision>
  <dcterms:created xsi:type="dcterms:W3CDTF">2012-03-17T01:27:56Z</dcterms:created>
  <dcterms:modified xsi:type="dcterms:W3CDTF">2012-03-19T01:48:02Z</dcterms:modified>
</cp:coreProperties>
</file>