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63" r:id="rId7"/>
    <p:sldId id="264" r:id="rId8"/>
    <p:sldId id="259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BB3E-1F66-BC4F-9339-A12A94082816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3E116D7F-EA94-9F4C-809E-588F3A914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BB3E-1F66-BC4F-9339-A12A94082816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6D7F-EA94-9F4C-809E-588F3A914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BB3E-1F66-BC4F-9339-A12A94082816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BB3E-1F66-BC4F-9339-A12A94082816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BB3E-1F66-BC4F-9339-A12A94082816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3E116D7F-EA94-9F4C-809E-588F3A914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BB3E-1F66-BC4F-9339-A12A94082816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6D7F-EA94-9F4C-809E-588F3A914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BB3E-1F66-BC4F-9339-A12A94082816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6D7F-EA94-9F4C-809E-588F3A914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BB3E-1F66-BC4F-9339-A12A94082816}" type="datetimeFigureOut">
              <a:rPr lang="en-US" smtClean="0"/>
              <a:t>3/30/12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6D7F-EA94-9F4C-809E-588F3A91463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BB3E-1F66-BC4F-9339-A12A94082816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6D7F-EA94-9F4C-809E-588F3A914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BB3E-1F66-BC4F-9339-A12A94082816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6D7F-EA94-9F4C-809E-588F3A914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BB3E-1F66-BC4F-9339-A12A94082816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6D7F-EA94-9F4C-809E-588F3A914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BB3E-1F66-BC4F-9339-A12A94082816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6D7F-EA94-9F4C-809E-588F3A914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BB3E-1F66-BC4F-9339-A12A94082816}" type="datetimeFigureOut">
              <a:rPr lang="en-US" smtClean="0"/>
              <a:t>3/30/12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6D7F-EA94-9F4C-809E-588F3A914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BB3E-1F66-BC4F-9339-A12A94082816}" type="datetimeFigureOut">
              <a:rPr lang="en-US" smtClean="0"/>
              <a:t>3/30/12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6D7F-EA94-9F4C-809E-588F3A914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BB3E-1F66-BC4F-9339-A12A94082816}" type="datetimeFigureOut">
              <a:rPr lang="en-US" smtClean="0"/>
              <a:t>3/30/12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6D7F-EA94-9F4C-809E-588F3A914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0BB3E-1F66-BC4F-9339-A12A94082816}" type="datetimeFigureOut">
              <a:rPr lang="en-US" smtClean="0"/>
              <a:t>3/30/12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16D7F-EA94-9F4C-809E-588F3A9146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CE0BB3E-1F66-BC4F-9339-A12A94082816}" type="datetimeFigureOut">
              <a:rPr lang="en-US" smtClean="0"/>
              <a:t>3/30/12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E116D7F-EA94-9F4C-809E-588F3A91463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416162"/>
            <a:ext cx="8307387" cy="564413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Catalyst #8 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2" y="1141549"/>
            <a:ext cx="7814097" cy="205737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000" dirty="0" smtClean="0"/>
              <a:t>1. A researcher is studying the damage that predators cause to the wings of butterflies. Which tools are best used to determine the percentage of butterflies with damage wings? </a:t>
            </a:r>
          </a:p>
          <a:p>
            <a:pPr algn="l"/>
            <a:r>
              <a:rPr lang="en-US" sz="2000" dirty="0"/>
              <a:t> </a:t>
            </a:r>
            <a:r>
              <a:rPr lang="en-US" sz="2000" dirty="0" smtClean="0"/>
              <a:t>       A. triple beam balance and microscope</a:t>
            </a:r>
          </a:p>
          <a:p>
            <a:pPr algn="l"/>
            <a:r>
              <a:rPr lang="en-US" sz="2000" dirty="0"/>
              <a:t> </a:t>
            </a:r>
            <a:r>
              <a:rPr lang="en-US" sz="2000" dirty="0" smtClean="0"/>
              <a:t>       B.  Hand lens and triple beam balance</a:t>
            </a:r>
          </a:p>
          <a:p>
            <a:pPr algn="l"/>
            <a:r>
              <a:rPr lang="en-US" sz="2000" dirty="0"/>
              <a:t> </a:t>
            </a:r>
            <a:r>
              <a:rPr lang="en-US" sz="2000" dirty="0" smtClean="0"/>
              <a:t>       C. catch net and hand lens</a:t>
            </a:r>
          </a:p>
          <a:p>
            <a:pPr algn="l"/>
            <a:r>
              <a:rPr lang="en-US" sz="2000" dirty="0"/>
              <a:t> </a:t>
            </a:r>
            <a:r>
              <a:rPr lang="en-US" sz="2000" dirty="0" smtClean="0"/>
              <a:t>       D. microscope and graduated cylinder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7513" y="3038176"/>
            <a:ext cx="41966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2. Which human activity will have the most positive effect on global environment? 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chemeClr val="accent4"/>
                </a:solidFill>
              </a:rPr>
              <a:t>Decreasing the amount of trash in landfills through the recycling of glass bottles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chemeClr val="accent4"/>
                </a:solidFill>
              </a:rPr>
              <a:t>Planting trees in neighborhoods where recent construction has taken place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chemeClr val="accent4"/>
                </a:solidFill>
              </a:rPr>
              <a:t>Reducing air pollution across countries by enforcing stricter emission laws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chemeClr val="accent4"/>
                </a:solidFill>
              </a:rPr>
              <a:t>Establishing a wildlife reserve for the protection of a local endangered species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1441" y="1929001"/>
            <a:ext cx="385345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3. An ecosystem has a stable population of white-tailed deer. What is the most likely outcome if a new species of deer that competed for the same resources were introduced? 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white-tailed deer would increase.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producer population would decrease.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white-tailed deer population would not be affected. 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predator population would decrease. 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87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25" y="10014"/>
            <a:ext cx="8308975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6"/>
                </a:solidFill>
              </a:rPr>
              <a:t>Catalyst #8 </a:t>
            </a:r>
            <a:endParaRPr lang="en-US" dirty="0">
              <a:solidFill>
                <a:schemeClr val="accent6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41" y="1153014"/>
            <a:ext cx="4680356" cy="31670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9779" y="4320055"/>
            <a:ext cx="453381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E13E3"/>
                </a:solidFill>
              </a:rPr>
              <a:t>4. Which organism receives the least amount of energy? 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rgbClr val="7E13E3"/>
                </a:solidFill>
              </a:rPr>
              <a:t>Snails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rgbClr val="7E13E3"/>
                </a:solidFill>
              </a:rPr>
              <a:t>Small fish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rgbClr val="7E13E3"/>
                </a:solidFill>
              </a:rPr>
              <a:t>Dragonflies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rgbClr val="7E13E3"/>
                </a:solidFill>
              </a:rPr>
              <a:t>Eagles </a:t>
            </a:r>
            <a:endParaRPr lang="en-US" dirty="0">
              <a:solidFill>
                <a:srgbClr val="7E13E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32215" y="1382451"/>
            <a:ext cx="37621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5. Which tool is best for a student to use to observe mitosis in an onion root tip? 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rgbClr val="FFFF00"/>
                </a:solidFill>
              </a:rPr>
              <a:t>Gel electrophoresis chamber</a:t>
            </a:r>
            <a:endParaRPr lang="en-US" dirty="0" smtClean="0">
              <a:solidFill>
                <a:srgbClr val="FF6600"/>
              </a:solidFill>
            </a:endParaRP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rgbClr val="FF6600"/>
                </a:solidFill>
              </a:rPr>
              <a:t>Triple beam balance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rgbClr val="FF6600"/>
                </a:solidFill>
              </a:rPr>
              <a:t>Microscope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rgbClr val="FF6600"/>
                </a:solidFill>
              </a:rPr>
              <a:t>Flask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32215" y="3413776"/>
            <a:ext cx="376210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6. How does a plant cell differ from an animal cell? 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rgbClr val="0000FF"/>
                </a:solidFill>
              </a:rPr>
              <a:t>A plant cell can make its own glucose; an animal cell cannot. 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rgbClr val="0000FF"/>
                </a:solidFill>
              </a:rPr>
              <a:t>A plant cell cannot synthesize proteins; an animal cell can. 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rgbClr val="0000FF"/>
                </a:solidFill>
              </a:rPr>
              <a:t>A plant cell can undergo mitosis; an animal cell cannot</a:t>
            </a:r>
          </a:p>
          <a:p>
            <a:pPr marL="342900" indent="-342900">
              <a:buAutoNum type="alphaUcPeriod"/>
            </a:pPr>
            <a:r>
              <a:rPr lang="en-US" dirty="0" smtClean="0">
                <a:solidFill>
                  <a:srgbClr val="0000FF"/>
                </a:solidFill>
              </a:rPr>
              <a:t>A plant cell cannot perform cellular respiration; an animal cell can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112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TEST MAKE-UP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WAIM sheet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Dojo review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462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Review: SWAT!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Carrying capacity</a:t>
            </a:r>
          </a:p>
          <a:p>
            <a:r>
              <a:rPr lang="en-US" dirty="0" smtClean="0"/>
              <a:t>Exponential growth model</a:t>
            </a:r>
          </a:p>
          <a:p>
            <a:r>
              <a:rPr lang="en-US" dirty="0" smtClean="0"/>
              <a:t>Logistical growth model </a:t>
            </a:r>
          </a:p>
          <a:p>
            <a:r>
              <a:rPr lang="en-US" dirty="0" smtClean="0"/>
              <a:t>Limiting factors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95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/>
              <a:t>SWBAT predict changes in population size based on limiting factors and carrying capacity in an ecosystem</a:t>
            </a:r>
          </a:p>
          <a:p>
            <a:r>
              <a:rPr lang="en-US" sz="4400" dirty="0"/>
              <a:t>SWBAT interpret a growth curve for a population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7476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Carrying Capacity: Review + New material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000" u="sng" dirty="0"/>
              <a:t>Carrying capacity</a:t>
            </a:r>
            <a:r>
              <a:rPr lang="en-US" sz="4000" dirty="0"/>
              <a:t> = the maximum size of a population that an area can support</a:t>
            </a:r>
          </a:p>
          <a:p>
            <a:pPr lvl="1"/>
            <a:r>
              <a:rPr lang="en-US" sz="4000" dirty="0"/>
              <a:t>Carrying capacity is a result of limiting factors in an area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97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Carrying Capacity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2"/>
            <a:r>
              <a:rPr lang="en-US" sz="4400" dirty="0">
                <a:solidFill>
                  <a:srgbClr val="FF0000"/>
                </a:solidFill>
              </a:rPr>
              <a:t>Density-dependent = depends on population size</a:t>
            </a:r>
          </a:p>
          <a:p>
            <a:pPr lvl="3"/>
            <a:r>
              <a:rPr lang="en-US" sz="4400" dirty="0"/>
              <a:t>competition, predation, parasitism</a:t>
            </a:r>
          </a:p>
          <a:p>
            <a:pPr lvl="3"/>
            <a:r>
              <a:rPr lang="en-US" sz="4400" dirty="0"/>
              <a:t>disease, space, amount of food and water</a:t>
            </a:r>
          </a:p>
          <a:p>
            <a:pPr lvl="2"/>
            <a:r>
              <a:rPr lang="en-US" sz="4400" dirty="0">
                <a:solidFill>
                  <a:srgbClr val="FF0000"/>
                </a:solidFill>
              </a:rPr>
              <a:t>Density-independent = does not depend on population size</a:t>
            </a:r>
          </a:p>
          <a:p>
            <a:pPr lvl="3"/>
            <a:r>
              <a:rPr lang="en-US" sz="4400" dirty="0"/>
              <a:t>weather, natural disasters, seasonal cycles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443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992" y="387549"/>
            <a:ext cx="6633141" cy="42967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0774" y="4290360"/>
            <a:ext cx="48714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Logistical Growth Model </a:t>
            </a:r>
          </a:p>
          <a:p>
            <a:pPr marL="285750" indent="-285750" algn="ctr">
              <a:buFont typeface="Arial"/>
              <a:buChar char="•"/>
            </a:pP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Point A</a:t>
            </a:r>
          </a:p>
          <a:p>
            <a:pPr marL="285750" indent="-285750" algn="ctr">
              <a:buFont typeface="Arial"/>
              <a:buChar char="•"/>
            </a:pP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What could have happened to cause that stop of population growth? 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32216" y="4684320"/>
            <a:ext cx="36174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Habitat? 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Resources? 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Predators? 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Space? 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Disease? 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104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the population change if..? </a:t>
            </a:r>
            <a:br>
              <a:rPr lang="en-US" dirty="0" smtClean="0"/>
            </a:br>
            <a:r>
              <a:rPr lang="en-US" dirty="0" smtClean="0"/>
              <a:t>Stop and Jot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B26DF3"/>
                </a:solidFill>
              </a:rPr>
              <a:t>How would a dolphin population change if there was a nearby oil spill? </a:t>
            </a:r>
          </a:p>
          <a:p>
            <a:r>
              <a:rPr lang="en-US" dirty="0" smtClean="0">
                <a:solidFill>
                  <a:srgbClr val="B26DF3"/>
                </a:solidFill>
              </a:rPr>
              <a:t>How would a deer population change if there was a drought that killed many of their food sources? </a:t>
            </a:r>
          </a:p>
          <a:p>
            <a:r>
              <a:rPr lang="en-US" dirty="0" smtClean="0">
                <a:solidFill>
                  <a:srgbClr val="B26DF3"/>
                </a:solidFill>
              </a:rPr>
              <a:t>How the population of an deciduous forest change if a parasitic insect that destroyed tree bark was introduced?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How would a buffalo population change if much of their grazing lands was turned into a shopping mall? </a:t>
            </a:r>
          </a:p>
          <a:p>
            <a:r>
              <a:rPr lang="en-US" smtClean="0">
                <a:solidFill>
                  <a:srgbClr val="008000"/>
                </a:solidFill>
              </a:rPr>
              <a:t>How would a </a:t>
            </a:r>
            <a:r>
              <a:rPr lang="en-US" dirty="0" smtClean="0">
                <a:solidFill>
                  <a:srgbClr val="008000"/>
                </a:solidFill>
              </a:rPr>
              <a:t>zebra population change if five more lions were introduced to their wildlife reserve? 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57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3024</TotalTime>
  <Words>549</Words>
  <Application>Microsoft Macintosh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Expo</vt:lpstr>
      <vt:lpstr>Catalyst #8 </vt:lpstr>
      <vt:lpstr>Catalyst #8 </vt:lpstr>
      <vt:lpstr>Announcements </vt:lpstr>
      <vt:lpstr>Concept Review: SWAT!  </vt:lpstr>
      <vt:lpstr>Objectives </vt:lpstr>
      <vt:lpstr>Carrying Capacity: Review + New material </vt:lpstr>
      <vt:lpstr>Carrying Capacity </vt:lpstr>
      <vt:lpstr>PowerPoint Presentation</vt:lpstr>
      <vt:lpstr>How would the population change if..?  Stop and Jot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Catalyst #8 </dc:title>
  <dc:creator>Laurie Mitchell</dc:creator>
  <cp:lastModifiedBy>Laurie Mitchell</cp:lastModifiedBy>
  <cp:revision>7</cp:revision>
  <dcterms:created xsi:type="dcterms:W3CDTF">2012-03-30T16:53:31Z</dcterms:created>
  <dcterms:modified xsi:type="dcterms:W3CDTF">2012-04-01T19:17:33Z</dcterms:modified>
</cp:coreProperties>
</file>