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8" r:id="rId2"/>
    <p:sldId id="259" r:id="rId3"/>
    <p:sldId id="260" r:id="rId4"/>
    <p:sldId id="261" r:id="rId5"/>
    <p:sldId id="257"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36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0372B-5466-A244-BC72-844CC823D320}" type="datetimeFigureOut">
              <a:rPr lang="en-US" smtClean="0"/>
              <a:t>2/28/12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0D71B-5023-2241-9BEB-21D505810FB2}" type="slidenum">
              <a:rPr lang="en-US" smtClean="0"/>
              <a:t>‹#›</a:t>
            </a:fld>
            <a:endParaRPr lang="en-US"/>
          </a:p>
        </p:txBody>
      </p:sp>
    </p:spTree>
    <p:extLst>
      <p:ext uri="{BB962C8B-B14F-4D97-AF65-F5344CB8AC3E}">
        <p14:creationId xmlns:p14="http://schemas.microsoft.com/office/powerpoint/2010/main" val="39298647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Sister is born; Move to Texas, Parents divorce, Attend college at U.T./Graduate, Deciding to be a teacher/moving to Memphis</a:t>
            </a:r>
          </a:p>
          <a:p>
            <a:endParaRPr lang="en-US" dirty="0"/>
          </a:p>
        </p:txBody>
      </p:sp>
      <p:sp>
        <p:nvSpPr>
          <p:cNvPr id="4" name="Slide Number Placeholder 3"/>
          <p:cNvSpPr>
            <a:spLocks noGrp="1"/>
          </p:cNvSpPr>
          <p:nvPr>
            <p:ph type="sldNum" sz="quarter" idx="10"/>
          </p:nvPr>
        </p:nvSpPr>
        <p:spPr/>
        <p:txBody>
          <a:bodyPr/>
          <a:lstStyle/>
          <a:p>
            <a:fld id="{9D50D71B-5023-2241-9BEB-21D505810FB2}" type="slidenum">
              <a:rPr lang="en-US" smtClean="0"/>
              <a:t>7</a:t>
            </a:fld>
            <a:endParaRPr lang="en-US"/>
          </a:p>
        </p:txBody>
      </p:sp>
    </p:spTree>
    <p:extLst>
      <p:ext uri="{BB962C8B-B14F-4D97-AF65-F5344CB8AC3E}">
        <p14:creationId xmlns:p14="http://schemas.microsoft.com/office/powerpoint/2010/main" val="16247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2/28/12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2/28/12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2/28/12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2/28/12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2/28/12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2/28/12</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Catalyst Procedure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order to prepare for our EOC and reach our goal of </a:t>
            </a:r>
            <a:r>
              <a:rPr lang="en-US" u="sng" dirty="0" smtClean="0"/>
              <a:t>100% Proficiency</a:t>
            </a:r>
            <a:r>
              <a:rPr lang="en-US" dirty="0" smtClean="0"/>
              <a:t>, we are going to start preparing for the end of course exam NOW. </a:t>
            </a:r>
          </a:p>
          <a:p>
            <a:r>
              <a:rPr lang="en-US" dirty="0" smtClean="0"/>
              <a:t>Each day, you will answer at least five EOC questions. They will either be on handouts or projected on the board. </a:t>
            </a:r>
          </a:p>
          <a:p>
            <a:r>
              <a:rPr lang="en-US" dirty="0" smtClean="0"/>
              <a:t>Each day’s Catalyst will </a:t>
            </a:r>
            <a:r>
              <a:rPr lang="en-US" u="sng" dirty="0" smtClean="0"/>
              <a:t>be for a grade.</a:t>
            </a:r>
            <a:endParaRPr lang="en-US" dirty="0" smtClean="0"/>
          </a:p>
          <a:p>
            <a:r>
              <a:rPr lang="en-US" dirty="0" smtClean="0"/>
              <a:t>We will be grading them as a class and going over the correct answers. </a:t>
            </a:r>
          </a:p>
          <a:p>
            <a:r>
              <a:rPr lang="en-US" dirty="0" smtClean="0"/>
              <a:t>In other classrooms, this has </a:t>
            </a:r>
            <a:r>
              <a:rPr lang="en-US" u="sng" dirty="0" smtClean="0"/>
              <a:t>doubled</a:t>
            </a:r>
            <a:r>
              <a:rPr lang="en-US" dirty="0" smtClean="0"/>
              <a:t> teachers’ proficiency rates.</a:t>
            </a:r>
            <a:endParaRPr lang="en-US" dirty="0"/>
          </a:p>
        </p:txBody>
      </p:sp>
    </p:spTree>
    <p:extLst>
      <p:ext uri="{BB962C8B-B14F-4D97-AF65-F5344CB8AC3E}">
        <p14:creationId xmlns:p14="http://schemas.microsoft.com/office/powerpoint/2010/main" val="13968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Environments </a:t>
            </a:r>
            <a:endParaRPr lang="en-US" dirty="0"/>
          </a:p>
        </p:txBody>
      </p:sp>
      <p:sp>
        <p:nvSpPr>
          <p:cNvPr id="3" name="Content Placeholder 2"/>
          <p:cNvSpPr>
            <a:spLocks noGrp="1"/>
          </p:cNvSpPr>
          <p:nvPr>
            <p:ph idx="1"/>
          </p:nvPr>
        </p:nvSpPr>
        <p:spPr/>
        <p:txBody>
          <a:bodyPr/>
          <a:lstStyle/>
          <a:p>
            <a:r>
              <a:rPr lang="en-US" dirty="0" smtClean="0"/>
              <a:t>By studying other planets, scientists have determined that Earth was a molten body when it formed 4.6 billion years ago. </a:t>
            </a:r>
          </a:p>
          <a:p>
            <a:pPr lvl="1"/>
            <a:r>
              <a:rPr lang="en-US" sz="2400" dirty="0" smtClean="0">
                <a:solidFill>
                  <a:schemeClr val="accent2"/>
                </a:solidFill>
              </a:rPr>
              <a:t>Earth formed 4.6 billion years ago. </a:t>
            </a:r>
            <a:endParaRPr lang="en-US" sz="2400" dirty="0">
              <a:solidFill>
                <a:schemeClr val="accent2"/>
              </a:solidFill>
            </a:endParaRPr>
          </a:p>
          <a:p>
            <a:pPr lvl="1"/>
            <a:endParaRPr lang="en-US" sz="2400" dirty="0" smtClean="0">
              <a:solidFill>
                <a:schemeClr val="accent2"/>
              </a:solidFill>
            </a:endParaRPr>
          </a:p>
          <a:p>
            <a:pPr lvl="1"/>
            <a:r>
              <a:rPr lang="en-US" sz="2400" dirty="0" smtClean="0"/>
              <a:t>Gravity pulled the densest elements of the planet to the center. After about 500 million years, a solid crust formed on the surface. </a:t>
            </a:r>
          </a:p>
        </p:txBody>
      </p:sp>
    </p:spTree>
    <p:extLst>
      <p:ext uri="{BB962C8B-B14F-4D97-AF65-F5344CB8AC3E}">
        <p14:creationId xmlns:p14="http://schemas.microsoft.com/office/powerpoint/2010/main" val="969825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Clues in Rocks</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Earth cooled to point where liquid water formed on surface </a:t>
            </a:r>
            <a:r>
              <a:rPr lang="en-US" dirty="0" smtClean="0">
                <a:solidFill>
                  <a:schemeClr val="accent2"/>
                </a:solidFill>
                <a:sym typeface="Wingdings"/>
              </a:rPr>
              <a:t> life formed at 500 million years after this</a:t>
            </a:r>
          </a:p>
          <a:p>
            <a:r>
              <a:rPr lang="en-US" dirty="0" smtClean="0">
                <a:solidFill>
                  <a:srgbClr val="000000"/>
                </a:solidFill>
                <a:sym typeface="Wingdings"/>
              </a:rPr>
              <a:t>Earliest clues date to about 3.5 billion years ago</a:t>
            </a:r>
          </a:p>
          <a:p>
            <a:endParaRPr lang="en-US" dirty="0">
              <a:solidFill>
                <a:srgbClr val="000000"/>
              </a:solidFill>
              <a:sym typeface="Wingdings"/>
            </a:endParaRPr>
          </a:p>
          <a:p>
            <a:r>
              <a:rPr lang="en-US" dirty="0" smtClean="0">
                <a:solidFill>
                  <a:schemeClr val="accent2"/>
                </a:solidFill>
                <a:sym typeface="Wingdings"/>
              </a:rPr>
              <a:t>A </a:t>
            </a:r>
            <a:r>
              <a:rPr lang="en-US" u="sng" dirty="0" smtClean="0">
                <a:solidFill>
                  <a:schemeClr val="accent2"/>
                </a:solidFill>
                <a:sym typeface="Wingdings"/>
              </a:rPr>
              <a:t>fossil </a:t>
            </a:r>
            <a:r>
              <a:rPr lang="en-US" dirty="0" smtClean="0">
                <a:solidFill>
                  <a:schemeClr val="accent2"/>
                </a:solidFill>
                <a:sym typeface="Wingdings"/>
              </a:rPr>
              <a:t> is any preserved evidence of an organism.  </a:t>
            </a:r>
          </a:p>
          <a:p>
            <a:endParaRPr lang="en-US" dirty="0"/>
          </a:p>
        </p:txBody>
      </p:sp>
    </p:spTree>
    <p:extLst>
      <p:ext uri="{BB962C8B-B14F-4D97-AF65-F5344CB8AC3E}">
        <p14:creationId xmlns:p14="http://schemas.microsoft.com/office/powerpoint/2010/main" val="323372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Types of Fossils</a:t>
            </a:r>
            <a:endParaRPr lang="en-US" dirty="0"/>
          </a:p>
        </p:txBody>
      </p:sp>
      <p:pic>
        <p:nvPicPr>
          <p:cNvPr id="4" name="Picture 3"/>
          <p:cNvPicPr>
            <a:picLocks noChangeAspect="1"/>
          </p:cNvPicPr>
          <p:nvPr/>
        </p:nvPicPr>
        <p:blipFill>
          <a:blip r:embed="rId2"/>
          <a:stretch>
            <a:fillRect/>
          </a:stretch>
        </p:blipFill>
        <p:spPr>
          <a:xfrm>
            <a:off x="0" y="1714500"/>
            <a:ext cx="9144000" cy="5143500"/>
          </a:xfrm>
          <a:prstGeom prst="rect">
            <a:avLst/>
          </a:prstGeom>
        </p:spPr>
      </p:pic>
    </p:spTree>
    <p:extLst>
      <p:ext uri="{BB962C8B-B14F-4D97-AF65-F5344CB8AC3E}">
        <p14:creationId xmlns:p14="http://schemas.microsoft.com/office/powerpoint/2010/main" val="423336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4400" dirty="0" smtClean="0"/>
              <a:t>There is a rich diversity of fossils, but </a:t>
            </a:r>
          </a:p>
          <a:p>
            <a:pPr lvl="1"/>
            <a:r>
              <a:rPr lang="en-US" sz="4400" dirty="0" smtClean="0"/>
              <a:t>More than 99% of the species who have ever lived are extinct and we only have a small fraction of those fossils </a:t>
            </a:r>
            <a:endParaRPr lang="en-US" sz="4400" dirty="0"/>
          </a:p>
        </p:txBody>
      </p:sp>
    </p:spTree>
    <p:extLst>
      <p:ext uri="{BB962C8B-B14F-4D97-AF65-F5344CB8AC3E}">
        <p14:creationId xmlns:p14="http://schemas.microsoft.com/office/powerpoint/2010/main" val="138544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Formation </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Fossils form in sedimentary rock. </a:t>
            </a:r>
          </a:p>
          <a:p>
            <a:r>
              <a:rPr lang="en-US" dirty="0" smtClean="0">
                <a:solidFill>
                  <a:schemeClr val="accent2"/>
                </a:solidFill>
              </a:rPr>
              <a:t>Organisms dies and is buried in sediments </a:t>
            </a:r>
            <a:r>
              <a:rPr lang="en-US" dirty="0" smtClean="0"/>
              <a:t>(i.e. dirt, soil, etc.). </a:t>
            </a:r>
          </a:p>
          <a:p>
            <a:r>
              <a:rPr lang="en-US" dirty="0" smtClean="0"/>
              <a:t>Sediments build up until they cover organism’s remains.</a:t>
            </a:r>
          </a:p>
          <a:p>
            <a:r>
              <a:rPr lang="en-US" dirty="0" smtClean="0">
                <a:solidFill>
                  <a:srgbClr val="A32323"/>
                </a:solidFill>
              </a:rPr>
              <a:t>Minerals may replace organism’s organic matter or organism may die and leave the impression of its body. </a:t>
            </a:r>
          </a:p>
          <a:p>
            <a:pPr marL="0" indent="0">
              <a:buNone/>
            </a:pPr>
            <a:r>
              <a:rPr lang="en-US" dirty="0" smtClean="0"/>
              <a:t> </a:t>
            </a:r>
            <a:endParaRPr lang="en-US" dirty="0"/>
          </a:p>
        </p:txBody>
      </p:sp>
    </p:spTree>
    <p:extLst>
      <p:ext uri="{BB962C8B-B14F-4D97-AF65-F5344CB8AC3E}">
        <p14:creationId xmlns:p14="http://schemas.microsoft.com/office/powerpoint/2010/main" val="146710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185950" cy="6466232"/>
          </a:xfrm>
          <a:prstGeom prst="rect">
            <a:avLst/>
          </a:prstGeom>
        </p:spPr>
      </p:pic>
      <p:sp>
        <p:nvSpPr>
          <p:cNvPr id="5" name="TextBox 4"/>
          <p:cNvSpPr txBox="1"/>
          <p:nvPr/>
        </p:nvSpPr>
        <p:spPr>
          <a:xfrm>
            <a:off x="5377126" y="1693250"/>
            <a:ext cx="3348332" cy="5632310"/>
          </a:xfrm>
          <a:prstGeom prst="rect">
            <a:avLst/>
          </a:prstGeom>
          <a:noFill/>
        </p:spPr>
        <p:txBody>
          <a:bodyPr wrap="square" rtlCol="0">
            <a:spAutoFit/>
          </a:bodyPr>
          <a:lstStyle/>
          <a:p>
            <a:r>
              <a:rPr lang="en-US" sz="2400" dirty="0" smtClean="0"/>
              <a:t>Rock layers of the same age tend to have the same kinds of fossils—no matter the location.</a:t>
            </a:r>
          </a:p>
          <a:p>
            <a:endParaRPr lang="en-US" sz="2400" dirty="0">
              <a:solidFill>
                <a:schemeClr val="accent2"/>
              </a:solidFill>
            </a:endParaRPr>
          </a:p>
          <a:p>
            <a:r>
              <a:rPr lang="en-US" sz="2400" dirty="0" smtClean="0">
                <a:solidFill>
                  <a:schemeClr val="accent2"/>
                </a:solidFill>
              </a:rPr>
              <a:t>Relative dating: method used to determine age of rocks by comparing them with those in other layers</a:t>
            </a:r>
          </a:p>
          <a:p>
            <a:endParaRPr lang="en-US" sz="2400" dirty="0" smtClean="0"/>
          </a:p>
          <a:p>
            <a:r>
              <a:rPr lang="en-US" sz="2400" dirty="0" smtClean="0"/>
              <a:t>*Younger layers of rock are on top of older layers</a:t>
            </a:r>
            <a:endParaRPr lang="en-US" sz="2400" dirty="0"/>
          </a:p>
          <a:p>
            <a:endParaRPr lang="en-US" sz="2400" dirty="0"/>
          </a:p>
        </p:txBody>
      </p:sp>
    </p:spTree>
    <p:extLst>
      <p:ext uri="{BB962C8B-B14F-4D97-AF65-F5344CB8AC3E}">
        <p14:creationId xmlns:p14="http://schemas.microsoft.com/office/powerpoint/2010/main" val="229655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Geologic Time Scale </a:t>
            </a:r>
            <a:endParaRPr lang="en-US" dirty="0"/>
          </a:p>
        </p:txBody>
      </p:sp>
      <p:sp>
        <p:nvSpPr>
          <p:cNvPr id="3" name="Content Placeholder 2"/>
          <p:cNvSpPr>
            <a:spLocks noGrp="1"/>
          </p:cNvSpPr>
          <p:nvPr>
            <p:ph idx="1"/>
          </p:nvPr>
        </p:nvSpPr>
        <p:spPr/>
        <p:txBody>
          <a:bodyPr>
            <a:normAutofit/>
          </a:bodyPr>
          <a:lstStyle/>
          <a:p>
            <a:r>
              <a:rPr lang="en-US" sz="4000" dirty="0" smtClean="0">
                <a:solidFill>
                  <a:srgbClr val="A32323"/>
                </a:solidFill>
              </a:rPr>
              <a:t>Record of Earth’s history</a:t>
            </a:r>
          </a:p>
          <a:p>
            <a:r>
              <a:rPr lang="en-US" sz="4000" dirty="0" smtClean="0">
                <a:solidFill>
                  <a:srgbClr val="000000"/>
                </a:solidFill>
              </a:rPr>
              <a:t>All major events in Earth’s history are on the time scale</a:t>
            </a:r>
          </a:p>
          <a:p>
            <a:r>
              <a:rPr lang="en-US" sz="4000" dirty="0" smtClean="0">
                <a:solidFill>
                  <a:srgbClr val="000000"/>
                </a:solidFill>
              </a:rPr>
              <a:t>Millions of years ago = </a:t>
            </a:r>
            <a:r>
              <a:rPr lang="en-US" sz="4000" dirty="0" err="1" smtClean="0">
                <a:solidFill>
                  <a:srgbClr val="000000"/>
                </a:solidFill>
              </a:rPr>
              <a:t>mya</a:t>
            </a:r>
            <a:r>
              <a:rPr lang="en-US" sz="4000" dirty="0" smtClean="0">
                <a:solidFill>
                  <a:srgbClr val="000000"/>
                </a:solidFill>
              </a:rPr>
              <a:t> </a:t>
            </a:r>
            <a:endParaRPr lang="en-US" sz="4000" dirty="0">
              <a:solidFill>
                <a:srgbClr val="000000"/>
              </a:solidFill>
            </a:endParaRPr>
          </a:p>
        </p:txBody>
      </p:sp>
    </p:spTree>
    <p:extLst>
      <p:ext uri="{BB962C8B-B14F-4D97-AF65-F5344CB8AC3E}">
        <p14:creationId xmlns:p14="http://schemas.microsoft.com/office/powerpoint/2010/main" val="324871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0920" y="0"/>
            <a:ext cx="5464666" cy="6685108"/>
          </a:xfrm>
          <a:prstGeom prst="rect">
            <a:avLst/>
          </a:prstGeom>
        </p:spPr>
      </p:pic>
      <p:sp>
        <p:nvSpPr>
          <p:cNvPr id="7" name="TextBox 6"/>
          <p:cNvSpPr txBox="1"/>
          <p:nvPr/>
        </p:nvSpPr>
        <p:spPr>
          <a:xfrm>
            <a:off x="5871953" y="1929972"/>
            <a:ext cx="3117413" cy="4524315"/>
          </a:xfrm>
          <a:prstGeom prst="rect">
            <a:avLst/>
          </a:prstGeom>
          <a:noFill/>
        </p:spPr>
        <p:txBody>
          <a:bodyPr wrap="square" rtlCol="0">
            <a:spAutoFit/>
          </a:bodyPr>
          <a:lstStyle/>
          <a:p>
            <a:r>
              <a:rPr lang="en-US" sz="2400" dirty="0" smtClean="0"/>
              <a:t>Epochs: smallest unit of time lasting several millions of years</a:t>
            </a:r>
          </a:p>
          <a:p>
            <a:endParaRPr lang="en-US" sz="2400" dirty="0"/>
          </a:p>
          <a:p>
            <a:r>
              <a:rPr lang="en-US" sz="2400" dirty="0" smtClean="0"/>
              <a:t>Periods: divisions of time lasting tens of millions of years</a:t>
            </a:r>
          </a:p>
          <a:p>
            <a:endParaRPr lang="en-US" sz="2400" dirty="0"/>
          </a:p>
          <a:p>
            <a:r>
              <a:rPr lang="en-US" sz="2400" dirty="0" smtClean="0"/>
              <a:t>Era: unit lasting two or more periods; hundreds of millions of years</a:t>
            </a:r>
            <a:endParaRPr lang="en-US" sz="2400" dirty="0"/>
          </a:p>
        </p:txBody>
      </p:sp>
    </p:spTree>
    <p:extLst>
      <p:ext uri="{BB962C8B-B14F-4D97-AF65-F5344CB8AC3E}">
        <p14:creationId xmlns:p14="http://schemas.microsoft.com/office/powerpoint/2010/main" val="213033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127000"/>
            <a:ext cx="7620000" cy="6604000"/>
          </a:xfrm>
          <a:prstGeom prst="rect">
            <a:avLst/>
          </a:prstGeom>
        </p:spPr>
      </p:pic>
    </p:spTree>
    <p:extLst>
      <p:ext uri="{BB962C8B-B14F-4D97-AF65-F5344CB8AC3E}">
        <p14:creationId xmlns:p14="http://schemas.microsoft.com/office/powerpoint/2010/main" val="1221175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 y="0"/>
            <a:ext cx="9025247" cy="6858000"/>
          </a:xfrm>
          <a:prstGeom prst="rect">
            <a:avLst/>
          </a:prstGeom>
        </p:spPr>
      </p:pic>
    </p:spTree>
    <p:extLst>
      <p:ext uri="{BB962C8B-B14F-4D97-AF65-F5344CB8AC3E}">
        <p14:creationId xmlns:p14="http://schemas.microsoft.com/office/powerpoint/2010/main" val="348061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we grade?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Grading procedure: We will switch papers and grade each other’s Catalyst. If you are caught cheating (not marking answers wrong, changing answers) </a:t>
            </a:r>
            <a:r>
              <a:rPr lang="en-US" b="1" dirty="0" smtClean="0">
                <a:solidFill>
                  <a:schemeClr val="accent2"/>
                </a:solidFill>
              </a:rPr>
              <a:t>YOU AND THE PERSON WHOSE TEST YOU ARE GRADING WILL RECEIVE ZEROS ON THAT DAY’S BELLWORK.  </a:t>
            </a:r>
            <a:r>
              <a:rPr lang="en-US" dirty="0" smtClean="0"/>
              <a:t>This policy </a:t>
            </a:r>
            <a:r>
              <a:rPr lang="en-US" u="sng" dirty="0" smtClean="0"/>
              <a:t>will not be altered for anyone or any situation.</a:t>
            </a:r>
          </a:p>
          <a:p>
            <a:r>
              <a:rPr lang="en-US" dirty="0" smtClean="0"/>
              <a:t>I will hand out red pens each class period for you to use while grading. Each day, I will count the number of pens passed out and write that number on the board. When pens are being taken up, you will call out numbers (i.e. 1, 2, 3…) until we reach the number of pens distributed. </a:t>
            </a:r>
          </a:p>
          <a:p>
            <a:r>
              <a:rPr lang="en-US" dirty="0" smtClean="0"/>
              <a:t>Practice! </a:t>
            </a:r>
          </a:p>
          <a:p>
            <a:pPr marL="0" indent="0">
              <a:buNone/>
            </a:pPr>
            <a:endParaRPr lang="en-US" dirty="0">
              <a:solidFill>
                <a:srgbClr val="000000"/>
              </a:solidFill>
            </a:endParaRPr>
          </a:p>
        </p:txBody>
      </p:sp>
    </p:spTree>
    <p:extLst>
      <p:ext uri="{BB962C8B-B14F-4D97-AF65-F5344CB8AC3E}">
        <p14:creationId xmlns:p14="http://schemas.microsoft.com/office/powerpoint/2010/main" val="538894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550137"/>
          </a:xfrm>
        </p:spPr>
        <p:txBody>
          <a:bodyPr/>
          <a:lstStyle/>
          <a:p>
            <a:r>
              <a:rPr lang="en-US" dirty="0" smtClean="0"/>
              <a:t>Geological Time Scale Football Field </a:t>
            </a:r>
            <a:endParaRPr lang="en-US" dirty="0"/>
          </a:p>
        </p:txBody>
      </p:sp>
      <p:sp>
        <p:nvSpPr>
          <p:cNvPr id="3" name="Content Placeholder 2"/>
          <p:cNvSpPr>
            <a:spLocks noGrp="1"/>
          </p:cNvSpPr>
          <p:nvPr>
            <p:ph idx="1"/>
          </p:nvPr>
        </p:nvSpPr>
        <p:spPr>
          <a:xfrm>
            <a:off x="571500" y="1905000"/>
            <a:ext cx="8001000" cy="4953000"/>
          </a:xfrm>
        </p:spPr>
        <p:txBody>
          <a:bodyPr>
            <a:normAutofit fontScale="77500" lnSpcReduction="20000"/>
          </a:bodyPr>
          <a:lstStyle/>
          <a:p>
            <a:r>
              <a:rPr lang="en-US" dirty="0" smtClean="0"/>
              <a:t>We are going to be creating the Geological Time Scale on a football field. </a:t>
            </a:r>
          </a:p>
          <a:p>
            <a:r>
              <a:rPr lang="en-US" dirty="0" smtClean="0"/>
              <a:t>On </a:t>
            </a:r>
            <a:r>
              <a:rPr lang="en-US" dirty="0" smtClean="0"/>
              <a:t>end zone </a:t>
            </a:r>
            <a:r>
              <a:rPr lang="en-US" dirty="0" smtClean="0"/>
              <a:t>= before Earth</a:t>
            </a:r>
          </a:p>
          <a:p>
            <a:r>
              <a:rPr lang="en-US" dirty="0" smtClean="0"/>
              <a:t>Other end zone = Present </a:t>
            </a:r>
          </a:p>
          <a:p>
            <a:r>
              <a:rPr lang="en-US" dirty="0" smtClean="0"/>
              <a:t>Yards are labeled for you. (but numbering in increasing order may help) </a:t>
            </a:r>
          </a:p>
          <a:p>
            <a:r>
              <a:rPr lang="en-US" dirty="0" smtClean="0"/>
              <a:t>You are given a table of geologic events. </a:t>
            </a:r>
          </a:p>
          <a:p>
            <a:r>
              <a:rPr lang="en-US" dirty="0" smtClean="0"/>
              <a:t>1 yard = 50 million years ago</a:t>
            </a:r>
          </a:p>
          <a:p>
            <a:r>
              <a:rPr lang="en-US" dirty="0" smtClean="0"/>
              <a:t>Divide millions by 50 and it will give you the yards. Round to the nearest number. </a:t>
            </a:r>
          </a:p>
          <a:p>
            <a:r>
              <a:rPr lang="en-US" dirty="0" smtClean="0"/>
              <a:t>To convert billions to millions, add two zeros to the end. Ex. 1.2 billion = 1200 million</a:t>
            </a:r>
          </a:p>
          <a:p>
            <a:r>
              <a:rPr lang="en-US" dirty="0" smtClean="0"/>
              <a:t>Practice as a class </a:t>
            </a:r>
            <a:endParaRPr lang="en-US" dirty="0"/>
          </a:p>
        </p:txBody>
      </p:sp>
    </p:spTree>
    <p:extLst>
      <p:ext uri="{BB962C8B-B14F-4D97-AF65-F5344CB8AC3E}">
        <p14:creationId xmlns:p14="http://schemas.microsoft.com/office/powerpoint/2010/main" val="106507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Work </a:t>
            </a:r>
            <a:endParaRPr lang="en-US" dirty="0"/>
          </a:p>
        </p:txBody>
      </p:sp>
      <p:sp>
        <p:nvSpPr>
          <p:cNvPr id="3" name="Content Placeholder 2"/>
          <p:cNvSpPr>
            <a:spLocks noGrp="1"/>
          </p:cNvSpPr>
          <p:nvPr>
            <p:ph idx="1"/>
          </p:nvPr>
        </p:nvSpPr>
        <p:spPr/>
        <p:txBody>
          <a:bodyPr/>
          <a:lstStyle/>
          <a:p>
            <a:r>
              <a:rPr lang="en-US" dirty="0" smtClean="0"/>
              <a:t>You may work with a partner or by yourself. </a:t>
            </a:r>
          </a:p>
          <a:p>
            <a:r>
              <a:rPr lang="en-US" dirty="0" smtClean="0"/>
              <a:t>You will be turning this in at the end of the class!!</a:t>
            </a:r>
          </a:p>
          <a:p>
            <a:r>
              <a:rPr lang="en-US" dirty="0" smtClean="0"/>
              <a:t>If you and your partner cannot work efficiently and quietly, you will receive a zero! </a:t>
            </a:r>
          </a:p>
          <a:p>
            <a:r>
              <a:rPr lang="en-US" dirty="0" smtClean="0"/>
              <a:t>Read the instructions </a:t>
            </a:r>
            <a:r>
              <a:rPr lang="en-US" b="1" dirty="0" smtClean="0">
                <a:solidFill>
                  <a:srgbClr val="A32323"/>
                </a:solidFill>
              </a:rPr>
              <a:t>OUT LOUD </a:t>
            </a:r>
            <a:r>
              <a:rPr lang="en-US" dirty="0" smtClean="0"/>
              <a:t>before asking me for help. (I will make you read them out loud!!!) </a:t>
            </a:r>
            <a:endParaRPr lang="en-US" dirty="0"/>
          </a:p>
        </p:txBody>
      </p:sp>
    </p:spTree>
    <p:extLst>
      <p:ext uri="{BB962C8B-B14F-4D97-AF65-F5344CB8AC3E}">
        <p14:creationId xmlns:p14="http://schemas.microsoft.com/office/powerpoint/2010/main" val="30679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a:t>
            </a:r>
            <a:endParaRPr lang="en-US" dirty="0"/>
          </a:p>
        </p:txBody>
      </p:sp>
      <p:sp>
        <p:nvSpPr>
          <p:cNvPr id="3" name="Content Placeholder 2"/>
          <p:cNvSpPr>
            <a:spLocks noGrp="1"/>
          </p:cNvSpPr>
          <p:nvPr>
            <p:ph idx="1"/>
          </p:nvPr>
        </p:nvSpPr>
        <p:spPr/>
        <p:txBody>
          <a:bodyPr/>
          <a:lstStyle/>
          <a:p>
            <a:r>
              <a:rPr lang="en-US" dirty="0" smtClean="0"/>
              <a:t>Friday is the </a:t>
            </a:r>
            <a:r>
              <a:rPr lang="en-US" u="sng" dirty="0" smtClean="0"/>
              <a:t>last day</a:t>
            </a:r>
            <a:r>
              <a:rPr lang="en-US" dirty="0" smtClean="0"/>
              <a:t> to turn in any part of your Designer Babies Project. After that </a:t>
            </a:r>
            <a:r>
              <a:rPr lang="en-US" b="1" dirty="0" smtClean="0">
                <a:solidFill>
                  <a:schemeClr val="accent2"/>
                </a:solidFill>
              </a:rPr>
              <a:t>THERE WILL BE NO MAKE-UP.</a:t>
            </a:r>
          </a:p>
          <a:p>
            <a:r>
              <a:rPr lang="en-US" dirty="0" smtClean="0"/>
              <a:t>If you were not here for our unit test on Tuesday, you need to come make that up. </a:t>
            </a:r>
          </a:p>
          <a:p>
            <a:r>
              <a:rPr lang="en-US" dirty="0" smtClean="0"/>
              <a:t>WAIM sheet on Friday</a:t>
            </a:r>
          </a:p>
          <a:p>
            <a:r>
              <a:rPr lang="en-US" dirty="0" smtClean="0"/>
              <a:t>Copies of make-up work  </a:t>
            </a:r>
            <a:endParaRPr lang="en-US" dirty="0"/>
          </a:p>
        </p:txBody>
      </p:sp>
    </p:spTree>
    <p:extLst>
      <p:ext uri="{BB962C8B-B14F-4D97-AF65-F5344CB8AC3E}">
        <p14:creationId xmlns:p14="http://schemas.microsoft.com/office/powerpoint/2010/main" val="448534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6 Test Tracking </a:t>
            </a:r>
            <a:endParaRPr lang="en-US" dirty="0"/>
          </a:p>
        </p:txBody>
      </p:sp>
      <p:sp>
        <p:nvSpPr>
          <p:cNvPr id="3" name="Content Placeholder 2"/>
          <p:cNvSpPr>
            <a:spLocks noGrp="1"/>
          </p:cNvSpPr>
          <p:nvPr>
            <p:ph idx="1"/>
          </p:nvPr>
        </p:nvSpPr>
        <p:spPr/>
        <p:txBody>
          <a:bodyPr/>
          <a:lstStyle/>
          <a:p>
            <a:r>
              <a:rPr lang="en-US" dirty="0" smtClean="0"/>
              <a:t>Only two standards: SPI 3210.4.4 and SPI 3210.4.5</a:t>
            </a:r>
          </a:p>
          <a:p>
            <a:r>
              <a:rPr lang="en-US" dirty="0" smtClean="0"/>
              <a:t>First is out of 6; the second is out of 24</a:t>
            </a:r>
          </a:p>
          <a:p>
            <a:r>
              <a:rPr lang="en-US" dirty="0" smtClean="0"/>
              <a:t>How many points you got out of 6/24.</a:t>
            </a:r>
          </a:p>
          <a:p>
            <a:r>
              <a:rPr lang="en-US" dirty="0" smtClean="0"/>
              <a:t>Divide that number; move the decimal over two places. </a:t>
            </a:r>
          </a:p>
          <a:p>
            <a:r>
              <a:rPr lang="en-US" dirty="0" smtClean="0"/>
              <a:t>80% and above = mastery</a:t>
            </a:r>
          </a:p>
          <a:p>
            <a:endParaRPr lang="en-US" dirty="0"/>
          </a:p>
        </p:txBody>
      </p:sp>
    </p:spTree>
    <p:extLst>
      <p:ext uri="{BB962C8B-B14F-4D97-AF65-F5344CB8AC3E}">
        <p14:creationId xmlns:p14="http://schemas.microsoft.com/office/powerpoint/2010/main" val="362882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a:t>SWBAT identify key events in the history of the Earth using the geologic time scale. </a:t>
            </a:r>
          </a:p>
          <a:p>
            <a:r>
              <a:rPr lang="en-US" dirty="0"/>
              <a:t>SWBAT define fossil, the fossil record, and describe a sequence of events in fossilization.  </a:t>
            </a:r>
          </a:p>
          <a:p>
            <a:r>
              <a:rPr lang="en-US" dirty="0"/>
              <a:t>SWBAT compare techniques for dating fossils. </a:t>
            </a:r>
          </a:p>
          <a:p>
            <a:endParaRPr lang="en-US" dirty="0"/>
          </a:p>
        </p:txBody>
      </p:sp>
    </p:spTree>
    <p:extLst>
      <p:ext uri="{BB962C8B-B14F-4D97-AF65-F5344CB8AC3E}">
        <p14:creationId xmlns:p14="http://schemas.microsoft.com/office/powerpoint/2010/main" val="133656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sz="3600" dirty="0" smtClean="0"/>
              <a:t>Think about the </a:t>
            </a:r>
            <a:r>
              <a:rPr lang="en-US" sz="3600" b="1" dirty="0" smtClean="0"/>
              <a:t>FIVE </a:t>
            </a:r>
            <a:r>
              <a:rPr lang="en-US" sz="3600" dirty="0" smtClean="0"/>
              <a:t>most major events in your life. When did it happen? How much time was in between those moments? What were the dates? </a:t>
            </a:r>
            <a:endParaRPr lang="en-US" sz="3600" dirty="0"/>
          </a:p>
        </p:txBody>
      </p:sp>
    </p:spTree>
    <p:extLst>
      <p:ext uri="{BB962C8B-B14F-4D97-AF65-F5344CB8AC3E}">
        <p14:creationId xmlns:p14="http://schemas.microsoft.com/office/powerpoint/2010/main" val="51397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Mitchell Timeline/Most Important Events  </a:t>
            </a:r>
            <a:endParaRPr lang="en-US" dirty="0"/>
          </a:p>
        </p:txBody>
      </p:sp>
      <p:pic>
        <p:nvPicPr>
          <p:cNvPr id="6" name="Picture 5"/>
          <p:cNvPicPr>
            <a:picLocks noChangeAspect="1"/>
          </p:cNvPicPr>
          <p:nvPr/>
        </p:nvPicPr>
        <p:blipFill>
          <a:blip r:embed="rId3"/>
          <a:stretch>
            <a:fillRect/>
          </a:stretch>
        </p:blipFill>
        <p:spPr>
          <a:xfrm>
            <a:off x="571500" y="1765017"/>
            <a:ext cx="1886143" cy="2661753"/>
          </a:xfrm>
          <a:prstGeom prst="rect">
            <a:avLst/>
          </a:prstGeom>
        </p:spPr>
      </p:pic>
      <p:sp>
        <p:nvSpPr>
          <p:cNvPr id="7" name="Right Arrow 6"/>
          <p:cNvSpPr/>
          <p:nvPr/>
        </p:nvSpPr>
        <p:spPr>
          <a:xfrm>
            <a:off x="2936853" y="2920609"/>
            <a:ext cx="822960" cy="822960"/>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a:blip r:embed="rId4"/>
          <a:stretch>
            <a:fillRect/>
          </a:stretch>
        </p:blipFill>
        <p:spPr>
          <a:xfrm>
            <a:off x="3759813" y="2030251"/>
            <a:ext cx="5107513" cy="2257669"/>
          </a:xfrm>
          <a:prstGeom prst="rect">
            <a:avLst/>
          </a:prstGeom>
        </p:spPr>
      </p:pic>
    </p:spTree>
    <p:extLst>
      <p:ext uri="{BB962C8B-B14F-4D97-AF65-F5344CB8AC3E}">
        <p14:creationId xmlns:p14="http://schemas.microsoft.com/office/powerpoint/2010/main" val="156170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545187" y="825682"/>
            <a:ext cx="1351652" cy="444471"/>
          </a:xfrm>
          <a:prstGeom prst="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5"/>
          <p:cNvPicPr>
            <a:picLocks noChangeAspect="1"/>
          </p:cNvPicPr>
          <p:nvPr/>
        </p:nvPicPr>
        <p:blipFill>
          <a:blip r:embed="rId2"/>
          <a:stretch>
            <a:fillRect/>
          </a:stretch>
        </p:blipFill>
        <p:spPr>
          <a:xfrm>
            <a:off x="2188095" y="229962"/>
            <a:ext cx="4607537" cy="3051349"/>
          </a:xfrm>
          <a:prstGeom prst="rect">
            <a:avLst/>
          </a:prstGeom>
        </p:spPr>
      </p:pic>
      <p:sp>
        <p:nvSpPr>
          <p:cNvPr id="7" name="Left-Up Arrow 6"/>
          <p:cNvSpPr/>
          <p:nvPr/>
        </p:nvSpPr>
        <p:spPr>
          <a:xfrm rot="15921826">
            <a:off x="7072440" y="1490617"/>
            <a:ext cx="1460632" cy="1104174"/>
          </a:xfrm>
          <a:prstGeom prst="leftUp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a:blip r:embed="rId3"/>
          <a:stretch>
            <a:fillRect/>
          </a:stretch>
        </p:blipFill>
        <p:spPr>
          <a:xfrm>
            <a:off x="5261551" y="3344462"/>
            <a:ext cx="3876440" cy="2907330"/>
          </a:xfrm>
          <a:prstGeom prst="rect">
            <a:avLst/>
          </a:prstGeom>
        </p:spPr>
      </p:pic>
      <p:sp>
        <p:nvSpPr>
          <p:cNvPr id="10" name="Left Arrow 9"/>
          <p:cNvSpPr/>
          <p:nvPr/>
        </p:nvSpPr>
        <p:spPr>
          <a:xfrm>
            <a:off x="3992949" y="4223753"/>
            <a:ext cx="1319540" cy="543444"/>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12" descr="Photo on 2012-02-26 at 19.0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 y="3500251"/>
            <a:ext cx="3910653" cy="2932990"/>
          </a:xfrm>
          <a:prstGeom prst="rect">
            <a:avLst/>
          </a:prstGeom>
        </p:spPr>
      </p:pic>
    </p:spTree>
    <p:extLst>
      <p:ext uri="{BB962C8B-B14F-4D97-AF65-F5344CB8AC3E}">
        <p14:creationId xmlns:p14="http://schemas.microsoft.com/office/powerpoint/2010/main" val="2180964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Today, we are going to be talking about </a:t>
            </a:r>
            <a:r>
              <a:rPr lang="en-US" b="1" u="sng" dirty="0" smtClean="0">
                <a:solidFill>
                  <a:schemeClr val="accent2"/>
                </a:solidFill>
              </a:rPr>
              <a:t>Earth’s Timeline. </a:t>
            </a:r>
          </a:p>
          <a:p>
            <a:endParaRPr lang="en-US" b="1" u="sng" dirty="0">
              <a:solidFill>
                <a:schemeClr val="accent2"/>
              </a:solidFill>
            </a:endParaRPr>
          </a:p>
          <a:p>
            <a:r>
              <a:rPr lang="en-US" dirty="0" smtClean="0">
                <a:solidFill>
                  <a:srgbClr val="000000"/>
                </a:solidFill>
              </a:rPr>
              <a:t>Think of Earth’s history like a mystery…no one was around to witness it, but there were clues left behind. </a:t>
            </a:r>
          </a:p>
          <a:p>
            <a:endParaRPr lang="en-US" dirty="0">
              <a:solidFill>
                <a:schemeClr val="accent2"/>
              </a:solidFill>
            </a:endParaRPr>
          </a:p>
          <a:p>
            <a:pPr marL="0" indent="0">
              <a:buNone/>
            </a:pPr>
            <a:endParaRPr lang="en-US" dirty="0"/>
          </a:p>
        </p:txBody>
      </p:sp>
    </p:spTree>
    <p:extLst>
      <p:ext uri="{BB962C8B-B14F-4D97-AF65-F5344CB8AC3E}">
        <p14:creationId xmlns:p14="http://schemas.microsoft.com/office/powerpoint/2010/main" val="2352355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245</TotalTime>
  <Words>946</Words>
  <Application>Microsoft Macintosh PowerPoint</Application>
  <PresentationFormat>On-screen Show (4:3)</PresentationFormat>
  <Paragraphs>82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Travelogue</vt:lpstr>
      <vt:lpstr>New Catalyst Procedure </vt:lpstr>
      <vt:lpstr>How will we grade? </vt:lpstr>
      <vt:lpstr>Announcements </vt:lpstr>
      <vt:lpstr>Unit 6 Test Tracking </vt:lpstr>
      <vt:lpstr>Objectives </vt:lpstr>
      <vt:lpstr>Intro</vt:lpstr>
      <vt:lpstr>Ms. Mitchell Timeline/Most Important Events  </vt:lpstr>
      <vt:lpstr>PowerPoint Presentation</vt:lpstr>
      <vt:lpstr>PowerPoint Presentation</vt:lpstr>
      <vt:lpstr>Land Environments </vt:lpstr>
      <vt:lpstr>Clues in Rocks</vt:lpstr>
      <vt:lpstr>Six Types of Fossils</vt:lpstr>
      <vt:lpstr>PowerPoint Presentation</vt:lpstr>
      <vt:lpstr>Fossil Formation </vt:lpstr>
      <vt:lpstr>PowerPoint Presentation</vt:lpstr>
      <vt:lpstr>The Geologic Time Scale </vt:lpstr>
      <vt:lpstr>PowerPoint Presentation</vt:lpstr>
      <vt:lpstr>PowerPoint Presentation</vt:lpstr>
      <vt:lpstr>PowerPoint Presentation</vt:lpstr>
      <vt:lpstr>Geological Time Scale Football Field </vt:lpstr>
      <vt:lpstr>Partner Work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Catalyst Procedure </dc:title>
  <dc:creator>Administrator</dc:creator>
  <cp:lastModifiedBy>Administrator</cp:lastModifiedBy>
  <cp:revision>12</cp:revision>
  <dcterms:created xsi:type="dcterms:W3CDTF">2012-02-27T00:22:38Z</dcterms:created>
  <dcterms:modified xsi:type="dcterms:W3CDTF">2012-02-29T00:09:26Z</dcterms:modified>
</cp:coreProperties>
</file>