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7" r:id="rId8"/>
    <p:sldId id="264" r:id="rId9"/>
    <p:sldId id="265" r:id="rId10"/>
    <p:sldId id="280" r:id="rId11"/>
    <p:sldId id="268" r:id="rId12"/>
    <p:sldId id="266" r:id="rId13"/>
    <p:sldId id="269" r:id="rId14"/>
    <p:sldId id="278" r:id="rId15"/>
    <p:sldId id="270" r:id="rId16"/>
    <p:sldId id="272" r:id="rId17"/>
    <p:sldId id="273" r:id="rId18"/>
    <p:sldId id="275" r:id="rId19"/>
    <p:sldId id="276" r:id="rId20"/>
    <p:sldId id="274" r:id="rId21"/>
    <p:sldId id="277" r:id="rId22"/>
    <p:sldId id="279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rganisms" TargetMode="External"/><Relationship Id="rId4" Type="http://schemas.openxmlformats.org/officeDocument/2006/relationships/hyperlink" Target="http://en.wikipedia.org/wiki/Cellular_differentiation" TargetMode="External"/><Relationship Id="rId5" Type="http://schemas.openxmlformats.org/officeDocument/2006/relationships/hyperlink" Target="http://en.wikipedia.org/wiki/Stem_cell_controversy" TargetMode="External"/><Relationship Id="rId6" Type="http://schemas.openxmlformats.org/officeDocument/2006/relationships/hyperlink" Target="http://en.wikipedia.org/wiki/Embryonic_stem_cell" TargetMode="External"/><Relationship Id="rId7" Type="http://schemas.openxmlformats.org/officeDocument/2006/relationships/hyperlink" Target="http://en.wikipedia.org/wiki/Embry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Cell_(biology)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turn-in! </a:t>
            </a:r>
          </a:p>
          <a:p>
            <a:r>
              <a:rPr lang="en-US" dirty="0" smtClean="0"/>
              <a:t>If you don’t have it today, you can still bring it! </a:t>
            </a:r>
            <a:r>
              <a:rPr lang="en-US" dirty="0" smtClean="0">
                <a:sym typeface="Wingdings"/>
              </a:rPr>
              <a:t></a:t>
            </a:r>
          </a:p>
          <a:p>
            <a:r>
              <a:rPr lang="en-US" dirty="0" smtClean="0">
                <a:sym typeface="Wingdings"/>
              </a:rPr>
              <a:t>Physical visuals: please bring them to the back </a:t>
            </a:r>
          </a:p>
          <a:p>
            <a:r>
              <a:rPr lang="en-US" dirty="0" smtClean="0">
                <a:sym typeface="Wingdings"/>
              </a:rPr>
              <a:t>Electronic visuals: Make sure that you have either emailed it to me OR flash-drive!  </a:t>
            </a:r>
          </a:p>
          <a:p>
            <a:r>
              <a:rPr lang="en-US" dirty="0" smtClean="0">
                <a:sym typeface="Wingdings"/>
              </a:rPr>
              <a:t>DISCOVERY TESTING!!!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8311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76" y="16495"/>
            <a:ext cx="6276993" cy="697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3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Transgenics</a:t>
            </a:r>
            <a:r>
              <a:rPr lang="en-US" dirty="0" smtClean="0"/>
              <a:t>/Ethics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A16BB1"/>
                </a:solidFill>
              </a:rPr>
              <a:t>Ethics</a:t>
            </a:r>
            <a:r>
              <a:rPr lang="en-US" dirty="0"/>
              <a:t>: What is ethics? </a:t>
            </a:r>
          </a:p>
          <a:p>
            <a:pPr lvl="1"/>
            <a:r>
              <a:rPr lang="en-US" dirty="0">
                <a:solidFill>
                  <a:srgbClr val="A16BB1"/>
                </a:solidFill>
              </a:rPr>
              <a:t>Impact of science on society and individuals; “greater good” vs. negative effects </a:t>
            </a:r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Trangenics</a:t>
            </a:r>
            <a:r>
              <a:rPr lang="en-US" dirty="0" smtClean="0"/>
              <a:t>: Ethical? (</a:t>
            </a:r>
            <a:r>
              <a:rPr lang="en-US" dirty="0" smtClean="0">
                <a:solidFill>
                  <a:srgbClr val="A16BB1"/>
                </a:solidFill>
              </a:rPr>
              <a:t>cons</a:t>
            </a:r>
            <a:r>
              <a:rPr lang="en-US" dirty="0" smtClean="0"/>
              <a:t>) </a:t>
            </a:r>
          </a:p>
          <a:p>
            <a:pPr lvl="1"/>
            <a:r>
              <a:rPr lang="en-US" dirty="0">
                <a:solidFill>
                  <a:srgbClr val="A16BB1"/>
                </a:solidFill>
              </a:rPr>
              <a:t>Interfering with another </a:t>
            </a:r>
            <a:r>
              <a:rPr lang="en-US" dirty="0" smtClean="0">
                <a:solidFill>
                  <a:srgbClr val="A16BB1"/>
                </a:solidFill>
              </a:rPr>
              <a:t>organism</a:t>
            </a:r>
          </a:p>
          <a:p>
            <a:pPr lvl="1"/>
            <a:r>
              <a:rPr lang="en-US" dirty="0">
                <a:solidFill>
                  <a:srgbClr val="A16BB1"/>
                </a:solidFill>
              </a:rPr>
              <a:t>“Unnatural”  </a:t>
            </a:r>
          </a:p>
          <a:p>
            <a:pPr lvl="1"/>
            <a:r>
              <a:rPr lang="en-US" dirty="0"/>
              <a:t>Damaging ecosystems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1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 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9505"/>
            <a:ext cx="5493577" cy="410724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effectLst/>
              </a:rPr>
              <a:t>You are an average citizen and you pass a fertility clinic and discover it is on fire.  You run into the building to ensure no one is left inside.  There is a baby crying in one room and a tank full of 20 embryos.  Which do you save and why? Note:  You can only save one and you MUST choose to save one.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577" y="4084445"/>
            <a:ext cx="3845996" cy="27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84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039216"/>
            <a:ext cx="7232650" cy="4851997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effectLst/>
              </a:rPr>
              <a:t>What: </a:t>
            </a:r>
            <a:r>
              <a:rPr lang="en-US" b="1" dirty="0" smtClean="0">
                <a:solidFill>
                  <a:srgbClr val="A16BB1"/>
                </a:solidFill>
                <a:effectLst/>
              </a:rPr>
              <a:t>Stem </a:t>
            </a:r>
            <a:r>
              <a:rPr lang="en-US" b="1" dirty="0">
                <a:solidFill>
                  <a:srgbClr val="A16BB1"/>
                </a:solidFill>
                <a:effectLst/>
              </a:rPr>
              <a:t>cells</a:t>
            </a:r>
            <a:r>
              <a:rPr lang="en-US" dirty="0">
                <a:solidFill>
                  <a:srgbClr val="A16BB1"/>
                </a:solidFill>
                <a:effectLst/>
              </a:rPr>
              <a:t> are </a:t>
            </a:r>
            <a:r>
              <a:rPr lang="en-US" u="sng" dirty="0">
                <a:solidFill>
                  <a:srgbClr val="A16BB1"/>
                </a:solidFill>
                <a:effectLst/>
                <a:hlinkClick r:id="rId2" tooltip="Cell (biology)"/>
              </a:rPr>
              <a:t>cells</a:t>
            </a:r>
            <a:r>
              <a:rPr lang="en-US" dirty="0">
                <a:solidFill>
                  <a:srgbClr val="A16BB1"/>
                </a:solidFill>
                <a:effectLst/>
              </a:rPr>
              <a:t> found in most, if not all, multi-cellular </a:t>
            </a:r>
            <a:r>
              <a:rPr lang="en-US" u="sng" dirty="0">
                <a:solidFill>
                  <a:srgbClr val="A16BB1"/>
                </a:solidFill>
                <a:effectLst/>
                <a:hlinkClick r:id="rId3" tooltip="Organisms"/>
              </a:rPr>
              <a:t>organisms</a:t>
            </a:r>
            <a:r>
              <a:rPr lang="en-US" dirty="0">
                <a:solidFill>
                  <a:srgbClr val="A16BB1"/>
                </a:solidFill>
                <a:effectLst/>
              </a:rPr>
              <a:t>. They are special because they can renew themselves through dividing and </a:t>
            </a:r>
            <a:r>
              <a:rPr lang="en-US" u="sng" dirty="0">
                <a:solidFill>
                  <a:srgbClr val="A16BB1"/>
                </a:solidFill>
                <a:effectLst/>
                <a:hlinkClick r:id="rId4" tooltip="Cellular differentiation"/>
              </a:rPr>
              <a:t>differentiating</a:t>
            </a:r>
            <a:r>
              <a:rPr lang="en-US" dirty="0">
                <a:solidFill>
                  <a:srgbClr val="A16BB1"/>
                </a:solidFill>
                <a:effectLst/>
              </a:rPr>
              <a:t> </a:t>
            </a:r>
            <a:r>
              <a:rPr lang="en-US" dirty="0">
                <a:effectLst/>
              </a:rPr>
              <a:t>(specializing) into a diverse range of specialized cell types. </a:t>
            </a:r>
          </a:p>
          <a:p>
            <a:pPr marL="0" indent="0">
              <a:buNone/>
            </a:pPr>
            <a:r>
              <a:rPr lang="en-US" b="1" dirty="0" smtClean="0">
                <a:effectLst/>
              </a:rPr>
              <a:t>Why: </a:t>
            </a:r>
            <a:r>
              <a:rPr lang="en-US" dirty="0" smtClean="0">
                <a:effectLst/>
              </a:rPr>
              <a:t>Adult </a:t>
            </a:r>
            <a:r>
              <a:rPr lang="en-US" dirty="0">
                <a:effectLst/>
              </a:rPr>
              <a:t>stem cell treatments have been successfully used for many years to treat leukemia and related bone/blood cancers through bone marrow transplants</a:t>
            </a:r>
            <a:r>
              <a:rPr lang="en-US" dirty="0" smtClean="0">
                <a:effectLst/>
              </a:rPr>
              <a:t>. (PRO) </a:t>
            </a:r>
            <a:r>
              <a:rPr lang="en-US" baseline="30000" dirty="0" smtClean="0">
                <a:effectLst/>
              </a:rPr>
              <a:t> </a:t>
            </a:r>
            <a:r>
              <a:rPr lang="en-US" dirty="0">
                <a:effectLst/>
              </a:rPr>
              <a:t>The use of adult stem cells in research and therapy is not as </a:t>
            </a:r>
            <a:r>
              <a:rPr lang="en-US" u="sng" dirty="0">
                <a:effectLst/>
                <a:hlinkClick r:id="rId5" tooltip="Stem cell controversy"/>
              </a:rPr>
              <a:t>controversial</a:t>
            </a:r>
            <a:r>
              <a:rPr lang="en-US" dirty="0">
                <a:effectLst/>
              </a:rPr>
              <a:t> as </a:t>
            </a:r>
            <a:r>
              <a:rPr lang="en-US" u="sng" dirty="0">
                <a:effectLst/>
                <a:hlinkClick r:id="rId6" tooltip="Embryonic stem cell"/>
              </a:rPr>
              <a:t>embryonic stem cells</a:t>
            </a:r>
            <a:r>
              <a:rPr lang="en-US" dirty="0">
                <a:effectLst/>
              </a:rPr>
              <a:t>, because the production of adult stem cells does not require the destruction of an </a:t>
            </a:r>
            <a:r>
              <a:rPr lang="en-US" u="sng" dirty="0">
                <a:effectLst/>
                <a:hlinkClick r:id="rId7" tooltip="Embryo"/>
              </a:rPr>
              <a:t>embryo</a:t>
            </a:r>
            <a:r>
              <a:rPr lang="en-US" dirty="0">
                <a:effectLst/>
              </a:rPr>
              <a:t>. </a:t>
            </a:r>
            <a:r>
              <a:rPr lang="en-US" dirty="0" smtClean="0">
                <a:effectLst/>
              </a:rPr>
              <a:t>(CON)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8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accent6"/>
                </a:solidFill>
                <a:effectLst/>
              </a:rPr>
              <a:t>PRO: Adult stem cells used to treat leukemia/blood cancers.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6"/>
                </a:solidFill>
                <a:effectLst/>
              </a:rPr>
              <a:t>CON: Embryonic stem cells requires the destruction of an embryo.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57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>
                <a:effectLst/>
              </a:rPr>
              <a:t>Is the destruction of a single embryo justified if it provides a cure for a countless number of patients?</a:t>
            </a:r>
            <a:endParaRPr lang="en-US" sz="44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4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What is one advantage of stem cell research? </a:t>
            </a:r>
          </a:p>
          <a:p>
            <a:pPr marL="0" indent="0">
              <a:buNone/>
            </a:pPr>
            <a:r>
              <a:rPr lang="en-US" sz="2800" dirty="0" smtClean="0"/>
              <a:t>What is one ethical concern about transgenic organisms? </a:t>
            </a:r>
          </a:p>
          <a:p>
            <a:pPr marL="0" indent="0">
              <a:buNone/>
            </a:pPr>
            <a:r>
              <a:rPr lang="en-US" sz="2800" dirty="0" smtClean="0"/>
              <a:t>What is a transgenic organism? </a:t>
            </a:r>
          </a:p>
          <a:p>
            <a:pPr marL="0" indent="0">
              <a:buNone/>
            </a:pPr>
            <a:r>
              <a:rPr lang="en-US" sz="2800" dirty="0" smtClean="0"/>
              <a:t>What is a DNA “fingerprint’? </a:t>
            </a:r>
          </a:p>
          <a:p>
            <a:pPr marL="0" indent="0">
              <a:buNone/>
            </a:pPr>
            <a:r>
              <a:rPr lang="en-US" sz="2800" dirty="0" smtClean="0"/>
              <a:t>What are ethics? </a:t>
            </a:r>
          </a:p>
          <a:p>
            <a:pPr marL="0" indent="0">
              <a:buNone/>
            </a:pPr>
            <a:r>
              <a:rPr lang="en-US" sz="2800" dirty="0" smtClean="0"/>
              <a:t>What is a stem cell?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How do you feel about stem cell research?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237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Murder in Biology Class!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9368" y="1232647"/>
            <a:ext cx="5195689" cy="543924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effectLst/>
              </a:rPr>
              <a:t>The Facts:</a:t>
            </a:r>
            <a:r>
              <a:rPr lang="en-US" dirty="0">
                <a:effectLst/>
              </a:rPr>
              <a:t> Friday morning, the mascot for Ms. </a:t>
            </a:r>
            <a:r>
              <a:rPr lang="en-US" dirty="0" smtClean="0">
                <a:effectLst/>
              </a:rPr>
              <a:t>Mitchell’s </a:t>
            </a:r>
            <a:r>
              <a:rPr lang="en-US" dirty="0">
                <a:effectLst/>
              </a:rPr>
              <a:t>University </a:t>
            </a:r>
            <a:r>
              <a:rPr lang="en-US" dirty="0" smtClean="0">
                <a:effectLst/>
              </a:rPr>
              <a:t>(University of Texas)</a:t>
            </a:r>
            <a:r>
              <a:rPr lang="en-US" dirty="0">
                <a:effectLst/>
              </a:rPr>
              <a:t>, </a:t>
            </a:r>
            <a:r>
              <a:rPr lang="en-US" dirty="0" err="1" smtClean="0">
                <a:effectLst/>
              </a:rPr>
              <a:t>Bevo</a:t>
            </a:r>
            <a:r>
              <a:rPr lang="en-US" dirty="0" smtClean="0">
                <a:effectLst/>
              </a:rPr>
              <a:t>, </a:t>
            </a:r>
            <a:r>
              <a:rPr lang="en-US" dirty="0">
                <a:effectLst/>
              </a:rPr>
              <a:t>was found dead.  Cause of death has not yet been determined although </a:t>
            </a:r>
            <a:r>
              <a:rPr lang="en-US" dirty="0" err="1" smtClean="0">
                <a:effectLst/>
              </a:rPr>
              <a:t>Bevo</a:t>
            </a:r>
            <a:r>
              <a:rPr lang="en-US" dirty="0" smtClean="0">
                <a:effectLst/>
              </a:rPr>
              <a:t> was </a:t>
            </a:r>
            <a:r>
              <a:rPr lang="en-US" dirty="0">
                <a:effectLst/>
              </a:rPr>
              <a:t>surrounded in vomit and was purple. </a:t>
            </a:r>
            <a:r>
              <a:rPr lang="en-US" dirty="0" smtClean="0">
                <a:effectLst/>
              </a:rPr>
              <a:t>Some biology notes were </a:t>
            </a:r>
            <a:r>
              <a:rPr lang="en-US" dirty="0">
                <a:effectLst/>
              </a:rPr>
              <a:t>found at the scene of the crime as well as one finger print and a piece of hair.  All students in Ms. </a:t>
            </a:r>
            <a:r>
              <a:rPr lang="en-US" dirty="0" smtClean="0">
                <a:effectLst/>
              </a:rPr>
              <a:t>Mitchell’s </a:t>
            </a:r>
            <a:r>
              <a:rPr lang="en-US" dirty="0">
                <a:effectLst/>
              </a:rPr>
              <a:t>class are </a:t>
            </a:r>
            <a:r>
              <a:rPr lang="en-US" b="1" dirty="0">
                <a:effectLst/>
              </a:rPr>
              <a:t>suspects</a:t>
            </a:r>
            <a:r>
              <a:rPr lang="en-US" dirty="0">
                <a:effectLst/>
              </a:rPr>
              <a:t>, and she needs your help to try and find out who the murderer is!!!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300" y="1574217"/>
            <a:ext cx="32385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1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Crime Scene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600200"/>
            <a:ext cx="5279152" cy="429101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effectLst/>
              </a:rPr>
              <a:t>In order to figure out who did it, we need to think like the murderer.  As you </a:t>
            </a:r>
            <a:r>
              <a:rPr lang="en-US" dirty="0" smtClean="0">
                <a:effectLst/>
              </a:rPr>
              <a:t>look around the </a:t>
            </a:r>
            <a:r>
              <a:rPr lang="en-US" dirty="0">
                <a:effectLst/>
              </a:rPr>
              <a:t>room, </a:t>
            </a:r>
            <a:r>
              <a:rPr lang="en-US" dirty="0" smtClean="0">
                <a:effectLst/>
              </a:rPr>
              <a:t>think of poor </a:t>
            </a:r>
            <a:r>
              <a:rPr lang="en-US" dirty="0" err="1" smtClean="0">
                <a:effectLst/>
              </a:rPr>
              <a:t>Bevo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/>
              </a:rPr>
              <a:t> </a:t>
            </a:r>
            <a:r>
              <a:rPr lang="en-US" dirty="0" smtClean="0">
                <a:effectLst/>
              </a:rPr>
              <a:t>and </a:t>
            </a:r>
            <a:r>
              <a:rPr lang="en-US" dirty="0">
                <a:effectLst/>
              </a:rPr>
              <a:t>think about the facts of the case.  Then answer the questions below: </a:t>
            </a:r>
            <a:endParaRPr lang="en-US" dirty="0" smtClean="0">
              <a:effectLst/>
            </a:endParaRPr>
          </a:p>
          <a:p>
            <a:pPr lvl="0"/>
            <a:r>
              <a:rPr lang="en-US" dirty="0">
                <a:effectLst/>
              </a:rPr>
              <a:t>When did </a:t>
            </a:r>
            <a:r>
              <a:rPr lang="en-US" dirty="0" err="1" smtClean="0">
                <a:effectLst/>
              </a:rPr>
              <a:t>Bevo</a:t>
            </a:r>
            <a:r>
              <a:rPr lang="en-US" dirty="0" smtClean="0">
                <a:effectLst/>
              </a:rPr>
              <a:t> die</a:t>
            </a:r>
            <a:r>
              <a:rPr lang="en-US" dirty="0">
                <a:effectLst/>
              </a:rPr>
              <a:t>?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 How do you think </a:t>
            </a:r>
            <a:r>
              <a:rPr lang="en-US" dirty="0" err="1" smtClean="0">
                <a:effectLst/>
              </a:rPr>
              <a:t>Bevo</a:t>
            </a:r>
            <a:r>
              <a:rPr lang="en-US" dirty="0" smtClean="0">
                <a:effectLst/>
              </a:rPr>
              <a:t> was </a:t>
            </a:r>
            <a:r>
              <a:rPr lang="en-US" dirty="0">
                <a:effectLst/>
              </a:rPr>
              <a:t>killed?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 Why do you think </a:t>
            </a:r>
            <a:r>
              <a:rPr lang="en-US" dirty="0" err="1" smtClean="0">
                <a:effectLst/>
              </a:rPr>
              <a:t>Bevo</a:t>
            </a:r>
            <a:r>
              <a:rPr lang="en-US" dirty="0" smtClean="0">
                <a:effectLst/>
              </a:rPr>
              <a:t> was </a:t>
            </a:r>
            <a:r>
              <a:rPr lang="en-US" dirty="0">
                <a:effectLst/>
              </a:rPr>
              <a:t>killed?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339" y="3253544"/>
            <a:ext cx="3219661" cy="23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27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DNA SAMPLE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232648"/>
            <a:ext cx="7408862" cy="4969656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The DNA Sample:  </a:t>
            </a:r>
            <a:r>
              <a:rPr lang="en-US" dirty="0">
                <a:effectLst/>
              </a:rPr>
              <a:t>Developed in England in 1985, DNA fingerprinting is the process of figuring out the order of nucleotides in a person’s DNA.  Every person has unique or different DNA, so when detectives find a piece of hair, or skin or blood at a crime scene, they take it to a laboratory where scientists can try to match the nucleotide pattern (A, T, G and C) with suspect’s DNA.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5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SWBAT identify specific examples of modern genetic technologies and their various applications. </a:t>
            </a:r>
          </a:p>
          <a:p>
            <a:endParaRPr lang="en-US" dirty="0"/>
          </a:p>
          <a:p>
            <a:r>
              <a:rPr lang="en-US" dirty="0" smtClean="0"/>
              <a:t>SWBAT evaluate the pros and cons of various genetic technologies covered in class.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05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Biology notes-</a:t>
            </a:r>
            <a:r>
              <a:rPr lang="en-US" dirty="0">
                <a:effectLst/>
              </a:rPr>
              <a:t>must be a student!</a:t>
            </a:r>
          </a:p>
          <a:p>
            <a:r>
              <a:rPr lang="en-US" dirty="0" smtClean="0">
                <a:effectLst/>
              </a:rPr>
              <a:t>A </a:t>
            </a:r>
            <a:r>
              <a:rPr lang="en-US" dirty="0">
                <a:effectLst/>
              </a:rPr>
              <a:t>hair-we can take DNA out of the hair and try to find a match in this class!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2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24209"/>
            <a:ext cx="7583488" cy="1143000"/>
          </a:xfrm>
        </p:spPr>
        <p:txBody>
          <a:bodyPr/>
          <a:lstStyle/>
          <a:p>
            <a:r>
              <a:rPr lang="en-US" dirty="0">
                <a:solidFill>
                  <a:srgbClr val="A16BB1"/>
                </a:solidFill>
                <a:effectLst/>
              </a:rPr>
              <a:t>ATG</a:t>
            </a:r>
            <a:r>
              <a:rPr lang="en-US" dirty="0">
                <a:effectLst/>
              </a:rPr>
              <a:t> </a:t>
            </a:r>
            <a:r>
              <a:rPr lang="en-US" dirty="0">
                <a:solidFill>
                  <a:schemeClr val="accent3"/>
                </a:solidFill>
                <a:effectLst/>
              </a:rPr>
              <a:t>CAA</a:t>
            </a:r>
            <a:r>
              <a:rPr lang="en-US" dirty="0">
                <a:effectLst/>
              </a:rPr>
              <a:t> </a:t>
            </a:r>
            <a:r>
              <a:rPr lang="en-US" dirty="0">
                <a:solidFill>
                  <a:srgbClr val="FF0000"/>
                </a:solidFill>
                <a:effectLst/>
              </a:rPr>
              <a:t>TTA</a:t>
            </a:r>
            <a:r>
              <a:rPr lang="en-US" dirty="0">
                <a:effectLst/>
              </a:rPr>
              <a:t> </a:t>
            </a:r>
            <a:r>
              <a:rPr lang="en-US" dirty="0">
                <a:solidFill>
                  <a:srgbClr val="0000FF"/>
                </a:solidFill>
                <a:effectLst/>
              </a:rPr>
              <a:t>GCC </a:t>
            </a:r>
            <a:r>
              <a:rPr lang="en-US" dirty="0">
                <a:effectLst/>
              </a:rPr>
              <a:t>ATC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100" dirty="0" smtClean="0"/>
              <a:t>You each have a DNA sample </a:t>
            </a:r>
          </a:p>
          <a:p>
            <a:r>
              <a:rPr lang="en-US" dirty="0" smtClean="0"/>
              <a:t>If the first sequence (</a:t>
            </a:r>
            <a:r>
              <a:rPr lang="en-US" dirty="0" smtClean="0">
                <a:solidFill>
                  <a:schemeClr val="accent6"/>
                </a:solidFill>
              </a:rPr>
              <a:t>purple</a:t>
            </a:r>
            <a:r>
              <a:rPr lang="en-US" dirty="0" smtClean="0"/>
              <a:t>) is </a:t>
            </a:r>
            <a:r>
              <a:rPr lang="en-US" b="1" dirty="0" smtClean="0"/>
              <a:t>different </a:t>
            </a:r>
            <a:r>
              <a:rPr lang="en-US" dirty="0" smtClean="0"/>
              <a:t>sit down.</a:t>
            </a:r>
          </a:p>
          <a:p>
            <a:r>
              <a:rPr lang="en-US" dirty="0" smtClean="0"/>
              <a:t>If your second sequence (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green</a:t>
            </a:r>
            <a:r>
              <a:rPr lang="en-US" dirty="0" smtClean="0"/>
              <a:t>) is </a:t>
            </a:r>
            <a:r>
              <a:rPr lang="en-US" b="1" dirty="0" smtClean="0"/>
              <a:t>different, </a:t>
            </a:r>
            <a:r>
              <a:rPr lang="en-US" dirty="0" smtClean="0"/>
              <a:t>sit down. </a:t>
            </a:r>
          </a:p>
          <a:p>
            <a:r>
              <a:rPr lang="en-US" dirty="0" smtClean="0"/>
              <a:t>If your third sequence (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 is </a:t>
            </a:r>
            <a:r>
              <a:rPr lang="en-US" b="1" dirty="0" smtClean="0"/>
              <a:t>different, </a:t>
            </a:r>
            <a:r>
              <a:rPr lang="en-US" dirty="0" smtClean="0"/>
              <a:t>sit down </a:t>
            </a:r>
          </a:p>
          <a:p>
            <a:r>
              <a:rPr lang="en-US" dirty="0" smtClean="0"/>
              <a:t>If your fourth sequence (</a:t>
            </a:r>
            <a:r>
              <a:rPr lang="en-US" dirty="0" smtClean="0">
                <a:solidFill>
                  <a:srgbClr val="3366FF"/>
                </a:solidFill>
              </a:rPr>
              <a:t>blue</a:t>
            </a:r>
            <a:r>
              <a:rPr lang="en-US" dirty="0" smtClean="0"/>
              <a:t>) is </a:t>
            </a:r>
            <a:r>
              <a:rPr lang="en-US" b="1" dirty="0" smtClean="0"/>
              <a:t>different, </a:t>
            </a:r>
            <a:r>
              <a:rPr lang="en-US" dirty="0" smtClean="0"/>
              <a:t>sit down</a:t>
            </a:r>
          </a:p>
        </p:txBody>
      </p:sp>
    </p:spTree>
    <p:extLst>
      <p:ext uri="{BB962C8B-B14F-4D97-AF65-F5344CB8AC3E}">
        <p14:creationId xmlns:p14="http://schemas.microsoft.com/office/powerpoint/2010/main" val="275508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247432"/>
            <a:ext cx="7232650" cy="6251791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 What is DNA fingerprinting?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Why do you think DNA fingerprinting helps detectives solve murders better than fingerprints?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 </a:t>
            </a:r>
          </a:p>
          <a:p>
            <a:pPr lvl="0"/>
            <a:r>
              <a:rPr lang="en-US" dirty="0">
                <a:effectLst/>
              </a:rPr>
              <a:t> What evidence do you have that that person is the murderer?  (Does their DNA match?)  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94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one of the four genetic technologies that we talked about today or yesterday(DNA fingerprinting, Paternity testing, transgenic organisms, stem cell research, or cloning) and what it is used for. </a:t>
            </a:r>
          </a:p>
          <a:p>
            <a:r>
              <a:rPr lang="en-US" dirty="0" smtClean="0"/>
              <a:t>Genetic technology: </a:t>
            </a:r>
          </a:p>
          <a:p>
            <a:r>
              <a:rPr lang="en-US" dirty="0" smtClean="0"/>
              <a:t>Use: </a:t>
            </a:r>
          </a:p>
          <a:p>
            <a:r>
              <a:rPr lang="en-US" dirty="0" smtClean="0"/>
              <a:t>List </a:t>
            </a:r>
            <a:r>
              <a:rPr lang="en-US" b="1" u="sng" dirty="0" smtClean="0"/>
              <a:t>one pro </a:t>
            </a:r>
            <a:r>
              <a:rPr lang="en-US" dirty="0" smtClean="0"/>
              <a:t>and </a:t>
            </a:r>
            <a:r>
              <a:rPr lang="en-US" b="1" u="sng" dirty="0" smtClean="0"/>
              <a:t>one con</a:t>
            </a:r>
            <a:r>
              <a:rPr lang="en-US" dirty="0" smtClean="0"/>
              <a:t> of embryonic stem cell research OR transgenic organisms.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not the father!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Maury Clip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3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Biotechnology?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chemeClr val="accent6"/>
                </a:solidFill>
              </a:rPr>
              <a:t>The use of living organisms or their products to modify (change) human health or the environment. </a:t>
            </a:r>
          </a:p>
          <a:p>
            <a:endParaRPr lang="en-US" sz="4000" dirty="0"/>
          </a:p>
          <a:p>
            <a:r>
              <a:rPr lang="en-US" sz="4000" dirty="0" smtClean="0"/>
              <a:t>Examples: stem cell research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425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Major Kinds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Fingerprinting</a:t>
            </a:r>
          </a:p>
          <a:p>
            <a:r>
              <a:rPr lang="en-US" dirty="0" smtClean="0"/>
              <a:t>Paternity Testing</a:t>
            </a:r>
          </a:p>
          <a:p>
            <a:r>
              <a:rPr lang="en-US" dirty="0" smtClean="0"/>
              <a:t>Transgenic Organisms</a:t>
            </a:r>
          </a:p>
          <a:p>
            <a:r>
              <a:rPr lang="en-US" dirty="0" smtClean="0"/>
              <a:t>Stem Cell research</a:t>
            </a:r>
          </a:p>
          <a:p>
            <a:endParaRPr lang="en-US" dirty="0"/>
          </a:p>
          <a:p>
            <a:r>
              <a:rPr lang="en-US" dirty="0" smtClean="0"/>
              <a:t>Vote: Which have you heard of?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5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0479" y="80321"/>
            <a:ext cx="7583488" cy="1143000"/>
          </a:xfrm>
        </p:spPr>
        <p:txBody>
          <a:bodyPr/>
          <a:lstStyle/>
          <a:p>
            <a:r>
              <a:rPr lang="en-US" dirty="0" smtClean="0">
                <a:solidFill>
                  <a:srgbClr val="A16BB1"/>
                </a:solidFill>
              </a:rPr>
              <a:t>DNA Fingerprinting </a:t>
            </a:r>
            <a:endParaRPr lang="en-US" dirty="0">
              <a:solidFill>
                <a:srgbClr val="A16BB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274956" cy="4997996"/>
          </a:xfrm>
        </p:spPr>
        <p:txBody>
          <a:bodyPr>
            <a:normAutofit/>
          </a:bodyPr>
          <a:lstStyle/>
          <a:p>
            <a:r>
              <a:rPr lang="en-US" dirty="0" smtClean="0"/>
              <a:t>Review: T or F. Organisms may or may not have identical DNA. </a:t>
            </a:r>
          </a:p>
          <a:p>
            <a:r>
              <a:rPr lang="en-US" dirty="0" smtClean="0">
                <a:solidFill>
                  <a:srgbClr val="A16BB1"/>
                </a:solidFill>
              </a:rPr>
              <a:t>A test used to identify the genetic information in a person’s cells </a:t>
            </a:r>
          </a:p>
          <a:p>
            <a:r>
              <a:rPr lang="en-US" dirty="0" smtClean="0">
                <a:solidFill>
                  <a:srgbClr val="A16BB1"/>
                </a:solidFill>
              </a:rPr>
              <a:t>Called a “fingerprint” because it is very unlikely that two people share the same DNA, just like fingerprints! </a:t>
            </a:r>
          </a:p>
          <a:p>
            <a:r>
              <a:rPr lang="en-US" dirty="0" smtClean="0"/>
              <a:t>Only a small sample of cells is needed: a drop of blood, hair, body fluids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798" y="1232646"/>
            <a:ext cx="1853503" cy="30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6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Fingerprinting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130703" cy="42910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Used for: </a:t>
            </a:r>
          </a:p>
          <a:p>
            <a:pPr lvl="1"/>
            <a:r>
              <a:rPr lang="en-US" sz="2800" dirty="0" smtClean="0">
                <a:solidFill>
                  <a:srgbClr val="A16BB1"/>
                </a:solidFill>
              </a:rPr>
              <a:t>Determining who a person’s parents </a:t>
            </a:r>
            <a:r>
              <a:rPr lang="en-US" sz="2800" dirty="0" smtClean="0"/>
              <a:t>or siblings are</a:t>
            </a:r>
          </a:p>
          <a:p>
            <a:pPr lvl="1"/>
            <a:r>
              <a:rPr lang="en-US" sz="2800" dirty="0" smtClean="0">
                <a:solidFill>
                  <a:srgbClr val="A16BB1"/>
                </a:solidFill>
              </a:rPr>
              <a:t>Solving crimes </a:t>
            </a:r>
            <a:r>
              <a:rPr lang="en-US" sz="2800" dirty="0" smtClean="0"/>
              <a:t>(Presence at a crime scene) </a:t>
            </a:r>
          </a:p>
          <a:p>
            <a:pPr lvl="1"/>
            <a:r>
              <a:rPr lang="en-US" sz="2800" dirty="0" smtClean="0">
                <a:solidFill>
                  <a:srgbClr val="A16BB1"/>
                </a:solidFill>
              </a:rPr>
              <a:t>Identifying a body </a:t>
            </a:r>
            <a:endParaRPr lang="en-US" sz="2800" dirty="0">
              <a:solidFill>
                <a:srgbClr val="A16BB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804" y="2309369"/>
            <a:ext cx="4002905" cy="300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1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9811" y="-157785"/>
            <a:ext cx="7583488" cy="1143000"/>
          </a:xfrm>
        </p:spPr>
        <p:txBody>
          <a:bodyPr/>
          <a:lstStyle/>
          <a:p>
            <a:r>
              <a:rPr lang="en-US" dirty="0" smtClean="0"/>
              <a:t>Paternity 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836" y="2474324"/>
            <a:ext cx="8495530" cy="391189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A16BB1"/>
                </a:solidFill>
              </a:rPr>
              <a:t>It can establish parentage </a:t>
            </a:r>
            <a:r>
              <a:rPr lang="en-US" dirty="0" smtClean="0"/>
              <a:t>(being a parent) </a:t>
            </a:r>
            <a:r>
              <a:rPr lang="en-US" dirty="0" smtClean="0">
                <a:solidFill>
                  <a:srgbClr val="A16BB1"/>
                </a:solidFill>
              </a:rPr>
              <a:t>at a probability of 99% or higher </a:t>
            </a:r>
          </a:p>
          <a:p>
            <a:r>
              <a:rPr lang="en-US" dirty="0" smtClean="0"/>
              <a:t>“Paternal” = father</a:t>
            </a:r>
          </a:p>
          <a:p>
            <a:r>
              <a:rPr lang="en-US" dirty="0" smtClean="0"/>
              <a:t>“Maternal” = mother</a:t>
            </a:r>
          </a:p>
          <a:p>
            <a:r>
              <a:rPr lang="en-US" dirty="0" smtClean="0"/>
              <a:t>Do-It-Yourself Paternity kits </a:t>
            </a:r>
            <a:endParaRPr lang="en-US" dirty="0"/>
          </a:p>
          <a:p>
            <a:r>
              <a:rPr lang="en-US" dirty="0" smtClean="0"/>
              <a:t>Famous cases? </a:t>
            </a:r>
          </a:p>
          <a:p>
            <a:pPr lvl="1"/>
            <a:r>
              <a:rPr lang="en-US" sz="2400" dirty="0" smtClean="0"/>
              <a:t>Anna Nicole Smith, Lil Wayne paternity suit (2010),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59497"/>
            <a:ext cx="3810000" cy="214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882" y="627665"/>
            <a:ext cx="45534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A16BB1"/>
                </a:solidFill>
              </a:rPr>
              <a:t>Uses DNA fingerprinting to determine if two people have a biological parent-child relationship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1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Transgenic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600200"/>
            <a:ext cx="7232650" cy="496500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A16BB1"/>
                </a:solidFill>
              </a:rPr>
              <a:t>A </a:t>
            </a:r>
            <a:r>
              <a:rPr lang="en-US" sz="3200" u="sng" dirty="0" smtClean="0">
                <a:solidFill>
                  <a:srgbClr val="A16BB1"/>
                </a:solidFill>
              </a:rPr>
              <a:t>transgenic organism </a:t>
            </a:r>
            <a:r>
              <a:rPr lang="en-US" sz="3200" dirty="0" smtClean="0">
                <a:solidFill>
                  <a:srgbClr val="A16BB1"/>
                </a:solidFill>
              </a:rPr>
              <a:t>is a type of genetically modified organism that has genetic material (i.e. DNA) from another species that provides a useful trait. (Pro)</a:t>
            </a:r>
          </a:p>
          <a:p>
            <a:r>
              <a:rPr lang="en-US" dirty="0" smtClean="0"/>
              <a:t>Example: Animal modified genes to secrete a human protein </a:t>
            </a:r>
          </a:p>
        </p:txBody>
      </p:sp>
    </p:spTree>
    <p:extLst>
      <p:ext uri="{BB962C8B-B14F-4D97-AF65-F5344CB8AC3E}">
        <p14:creationId xmlns:p14="http://schemas.microsoft.com/office/powerpoint/2010/main" val="2275618924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2925</TotalTime>
  <Words>1092</Words>
  <Application>Microsoft Macintosh PowerPoint</Application>
  <PresentationFormat>On-screen Show (4:3)</PresentationFormat>
  <Paragraphs>99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Summer</vt:lpstr>
      <vt:lpstr>Announcements </vt:lpstr>
      <vt:lpstr>Objectives </vt:lpstr>
      <vt:lpstr>You are not the father! </vt:lpstr>
      <vt:lpstr>What is Biotechnology? </vt:lpstr>
      <vt:lpstr>Four Major Kinds</vt:lpstr>
      <vt:lpstr>DNA Fingerprinting </vt:lpstr>
      <vt:lpstr>DNA Fingerprinting Cont. </vt:lpstr>
      <vt:lpstr>Paternity Testing </vt:lpstr>
      <vt:lpstr>Transgenic Organisms</vt:lpstr>
      <vt:lpstr>PowerPoint Presentation</vt:lpstr>
      <vt:lpstr>Transgenics/Ethics cont. </vt:lpstr>
      <vt:lpstr>Stem Cell Research </vt:lpstr>
      <vt:lpstr>Stem Cell Research</vt:lpstr>
      <vt:lpstr>PowerPoint Presentation</vt:lpstr>
      <vt:lpstr>Ethical Issue</vt:lpstr>
      <vt:lpstr>CFU</vt:lpstr>
      <vt:lpstr>Murder in Biology Class! </vt:lpstr>
      <vt:lpstr>The Crime Scene </vt:lpstr>
      <vt:lpstr>THE DNA SAMPLE </vt:lpstr>
      <vt:lpstr>The Clues </vt:lpstr>
      <vt:lpstr>ATG CAA TTA GCC ATC  </vt:lpstr>
      <vt:lpstr>PowerPoint Presentation</vt:lpstr>
      <vt:lpstr>Exit Ticket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 </dc:title>
  <dc:creator>Administrator</dc:creator>
  <cp:lastModifiedBy>Administrator</cp:lastModifiedBy>
  <cp:revision>25</cp:revision>
  <dcterms:created xsi:type="dcterms:W3CDTF">2012-02-20T22:21:53Z</dcterms:created>
  <dcterms:modified xsi:type="dcterms:W3CDTF">2012-02-23T01:49:51Z</dcterms:modified>
</cp:coreProperties>
</file>