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3" r:id="rId14"/>
    <p:sldId id="270" r:id="rId15"/>
    <p:sldId id="271" r:id="rId16"/>
    <p:sldId id="281" r:id="rId17"/>
    <p:sldId id="272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5A9B-49CE-AE4D-B7A1-924BC76038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2D528-372A-C642-B2BE-7DFFDFE4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2D528-372A-C642-B2BE-7DFFDFE45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BA81EF-7F13-9947-8D59-DF81AC326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06" y="32656"/>
            <a:ext cx="8147304" cy="1344168"/>
          </a:xfrm>
        </p:spPr>
        <p:txBody>
          <a:bodyPr/>
          <a:lstStyle/>
          <a:p>
            <a:r>
              <a:rPr lang="en-US" dirty="0" smtClean="0"/>
              <a:t>Catalyst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1639651"/>
            <a:ext cx="4887568" cy="45331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rgbClr val="FFFFFF"/>
                </a:solidFill>
              </a:rPr>
              <a:t>iteracy:</a:t>
            </a:r>
          </a:p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1. What are the three components that make up a nucleotide? </a:t>
            </a:r>
          </a:p>
          <a:p>
            <a:pPr algn="l"/>
            <a:endParaRPr lang="en-US" sz="3200" dirty="0">
              <a:solidFill>
                <a:srgbClr val="FFFFFF"/>
              </a:solidFill>
            </a:endParaRPr>
          </a:p>
          <a:p>
            <a:pPr algn="l"/>
            <a:endParaRPr lang="en-US" sz="3200" dirty="0" smtClean="0">
              <a:solidFill>
                <a:srgbClr val="FFFFFF"/>
              </a:solidFill>
            </a:endParaRPr>
          </a:p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2. What are the three steps of protein synthesis? </a:t>
            </a: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5916" y="2008983"/>
            <a:ext cx="3585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Numeracy: </a:t>
            </a:r>
          </a:p>
          <a:p>
            <a:endParaRPr lang="en-US" sz="3000" dirty="0">
              <a:solidFill>
                <a:srgbClr val="FFFFFF"/>
              </a:solidFill>
            </a:endParaRPr>
          </a:p>
          <a:p>
            <a:endParaRPr lang="en-US" sz="3000" dirty="0" smtClean="0">
              <a:solidFill>
                <a:srgbClr val="FFFFFF"/>
              </a:solidFill>
            </a:endParaRPr>
          </a:p>
          <a:p>
            <a:r>
              <a:rPr lang="en-US" sz="3000" dirty="0" smtClean="0">
                <a:solidFill>
                  <a:srgbClr val="FFFFFF"/>
                </a:solidFill>
              </a:rPr>
              <a:t>3. What is a codon? What is an anti-codon? 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2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ickle-cell-an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mutations in our lives!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924800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-</a:t>
            </a:r>
            <a:r>
              <a:rPr lang="en-US" sz="2800" dirty="0">
                <a:solidFill>
                  <a:srgbClr val="FF0000"/>
                </a:solidFill>
              </a:rPr>
              <a:t>Sickle cell anemia is a blood disease caused by a point mutation.</a:t>
            </a:r>
          </a:p>
          <a:p>
            <a:pPr>
              <a:buFont typeface="Wingdings" charset="0"/>
              <a:buNone/>
            </a:pPr>
            <a:r>
              <a:rPr lang="en-US" sz="2800" dirty="0"/>
              <a:t>-A single nucleotide is changed from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A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to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T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which causes the amino acid to change from glutamic acid to </a:t>
            </a:r>
            <a:r>
              <a:rPr lang="en-US" sz="2800" dirty="0" err="1"/>
              <a:t>valine</a:t>
            </a:r>
            <a:r>
              <a:rPr lang="en-US" sz="2800" dirty="0"/>
              <a:t>:</a:t>
            </a:r>
          </a:p>
          <a:p>
            <a:pPr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</a:rPr>
              <a:t>Amino acids:  </a:t>
            </a:r>
            <a:r>
              <a:rPr lang="en-US" sz="2800" dirty="0" err="1">
                <a:solidFill>
                  <a:srgbClr val="0000FF"/>
                </a:solidFill>
              </a:rPr>
              <a:t>Thr</a:t>
            </a:r>
            <a:r>
              <a:rPr lang="en-US" sz="2800" dirty="0">
                <a:solidFill>
                  <a:srgbClr val="0000FF"/>
                </a:solidFill>
              </a:rPr>
              <a:t> – Pro – </a:t>
            </a:r>
            <a:r>
              <a:rPr lang="en-US" sz="2800" dirty="0" err="1">
                <a:solidFill>
                  <a:srgbClr val="CC0000"/>
                </a:solidFill>
              </a:rPr>
              <a:t>Glu</a:t>
            </a:r>
            <a:r>
              <a:rPr lang="en-US" sz="2800" dirty="0">
                <a:solidFill>
                  <a:srgbClr val="0000FF"/>
                </a:solidFill>
              </a:rPr>
              <a:t> – </a:t>
            </a:r>
            <a:r>
              <a:rPr lang="en-US" sz="2800" dirty="0" err="1">
                <a:solidFill>
                  <a:srgbClr val="0000FF"/>
                </a:solidFill>
              </a:rPr>
              <a:t>Glu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sz="2800" dirty="0">
                <a:solidFill>
                  <a:srgbClr val="0000FF"/>
                </a:solidFill>
              </a:rPr>
              <a:t>	     Normal:  ACT  CCT  G</a:t>
            </a:r>
            <a:r>
              <a:rPr lang="en-US" sz="2800" dirty="0">
                <a:solidFill>
                  <a:srgbClr val="CC0000"/>
                </a:solidFill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G  GAG</a:t>
            </a:r>
          </a:p>
          <a:p>
            <a:pPr>
              <a:buFont typeface="Wingdings" charset="0"/>
              <a:buNone/>
            </a:pPr>
            <a:r>
              <a:rPr lang="en-US" sz="2800" dirty="0">
                <a:solidFill>
                  <a:srgbClr val="006600"/>
                </a:solidFill>
              </a:rPr>
              <a:t>    Sickle cell:  ACT  CCT  G</a:t>
            </a:r>
            <a:r>
              <a:rPr lang="en-US" sz="2800" dirty="0">
                <a:solidFill>
                  <a:srgbClr val="CC0000"/>
                </a:solidFill>
              </a:rPr>
              <a:t>T</a:t>
            </a:r>
            <a:r>
              <a:rPr lang="en-US" sz="2800" dirty="0">
                <a:solidFill>
                  <a:srgbClr val="006600"/>
                </a:solidFill>
              </a:rPr>
              <a:t>G  GAG</a:t>
            </a:r>
          </a:p>
          <a:p>
            <a:pPr>
              <a:buFont typeface="Wingdings" charset="0"/>
              <a:buNone/>
            </a:pPr>
            <a:r>
              <a:rPr lang="en-US" sz="2800" dirty="0">
                <a:solidFill>
                  <a:srgbClr val="006600"/>
                </a:solidFill>
              </a:rPr>
              <a:t>Amino acids:  </a:t>
            </a:r>
            <a:r>
              <a:rPr lang="en-US" sz="2800" dirty="0" err="1">
                <a:solidFill>
                  <a:srgbClr val="006600"/>
                </a:solidFill>
              </a:rPr>
              <a:t>Thr</a:t>
            </a:r>
            <a:r>
              <a:rPr lang="en-US" sz="2800" dirty="0">
                <a:solidFill>
                  <a:srgbClr val="006600"/>
                </a:solidFill>
              </a:rPr>
              <a:t> – Pro – </a:t>
            </a:r>
            <a:r>
              <a:rPr lang="en-US" sz="2800" dirty="0">
                <a:solidFill>
                  <a:srgbClr val="CC0000"/>
                </a:solidFill>
              </a:rPr>
              <a:t>Val</a:t>
            </a:r>
            <a:r>
              <a:rPr lang="en-US" sz="2800" dirty="0">
                <a:solidFill>
                  <a:srgbClr val="006600"/>
                </a:solidFill>
              </a:rPr>
              <a:t> – </a:t>
            </a:r>
            <a:r>
              <a:rPr lang="en-US" sz="2800" dirty="0" err="1">
                <a:solidFill>
                  <a:srgbClr val="006600"/>
                </a:solidFill>
              </a:rPr>
              <a:t>Glu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9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u="sng" dirty="0" err="1">
                <a:solidFill>
                  <a:srgbClr val="FF0000"/>
                </a:solidFill>
              </a:rPr>
              <a:t>Frameshift</a:t>
            </a:r>
            <a:r>
              <a:rPr lang="en-US" u="sng" dirty="0">
                <a:solidFill>
                  <a:srgbClr val="FF0000"/>
                </a:solidFill>
              </a:rPr>
              <a:t> mutation-</a:t>
            </a:r>
            <a:r>
              <a:rPr lang="en-US" dirty="0">
                <a:solidFill>
                  <a:srgbClr val="FF0000"/>
                </a:solidFill>
              </a:rPr>
              <a:t>adding or deleting nucleotides to a DNA sequence.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Two types: 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Insertion: addition of a nucleotide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Deletion: loss of nucleotide</a:t>
            </a:r>
          </a:p>
          <a:p>
            <a:pPr>
              <a:buFont typeface="Wingdings" charset="0"/>
              <a:buNone/>
            </a:pPr>
            <a:r>
              <a:rPr lang="en-US" dirty="0" smtClean="0"/>
              <a:t>*Happen in multiples of three, from point of insertion to deletion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-A </a:t>
            </a:r>
            <a:r>
              <a:rPr lang="en-US" dirty="0" err="1"/>
              <a:t>frameshift</a:t>
            </a:r>
            <a:r>
              <a:rPr lang="en-US" dirty="0"/>
              <a:t> mutation is much worse than a point mutation because it causes the entire DNA sequence to be shifted over!</a:t>
            </a:r>
          </a:p>
          <a:p>
            <a:pPr>
              <a:buFont typeface="Wingdings" charset="0"/>
              <a:buNone/>
            </a:pPr>
            <a:r>
              <a:rPr lang="en-US" dirty="0"/>
              <a:t>		Example:  DNA:  ATTAAACCG</a:t>
            </a:r>
          </a:p>
          <a:p>
            <a:pPr>
              <a:buFont typeface="Wingdings" charset="0"/>
              <a:buNone/>
            </a:pPr>
            <a:r>
              <a:rPr lang="en-US" dirty="0"/>
              <a:t>					  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			</a:t>
            </a:r>
            <a:r>
              <a:rPr lang="en-US" dirty="0" smtClean="0"/>
              <a:t>                  ATAAACCG</a:t>
            </a:r>
            <a:endParaRPr lang="en-US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171449" y="4876174"/>
            <a:ext cx="2286000" cy="9144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2.  Frameshift mutation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71449" y="542386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Delete this T</a:t>
            </a:r>
          </a:p>
        </p:txBody>
      </p:sp>
    </p:spTree>
    <p:extLst>
      <p:ext uri="{BB962C8B-B14F-4D97-AF65-F5344CB8AC3E}">
        <p14:creationId xmlns:p14="http://schemas.microsoft.com/office/powerpoint/2010/main" val="29563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V.  Frameshift mutation</a:t>
            </a:r>
          </a:p>
        </p:txBody>
      </p:sp>
      <p:pic>
        <p:nvPicPr>
          <p:cNvPr id="9229" name="Picture 13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30500"/>
            <a:ext cx="60198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914525" y="3649663"/>
            <a:ext cx="792163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b="1">
                <a:latin typeface="Times" charset="0"/>
              </a:rPr>
              <a:t>mRNA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914525" y="3967163"/>
            <a:ext cx="8286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b="1">
                <a:latin typeface="Times" charset="0"/>
              </a:rPr>
              <a:t>Protein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8600" y="3657600"/>
            <a:ext cx="15398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1">
                <a:latin typeface="Times" charset="0"/>
              </a:rPr>
              <a:t>Frameshift mutation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876800" y="2209800"/>
            <a:ext cx="1752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b="1">
                <a:latin typeface="Times" charset="0"/>
              </a:rPr>
              <a:t>Deletion of U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4876800" y="27432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953000" y="32766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4953000" y="1905000"/>
            <a:ext cx="17526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Frameshift Mutations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Croh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Disease is caused by a </a:t>
            </a:r>
            <a:r>
              <a:rPr lang="en-US" dirty="0" err="1">
                <a:solidFill>
                  <a:srgbClr val="FF0000"/>
                </a:solidFill>
              </a:rPr>
              <a:t>frameshift</a:t>
            </a:r>
            <a:r>
              <a:rPr lang="en-US" dirty="0">
                <a:solidFill>
                  <a:srgbClr val="FF0000"/>
                </a:solidFill>
              </a:rPr>
              <a:t> mutation.</a:t>
            </a:r>
          </a:p>
          <a:p>
            <a:r>
              <a:rPr lang="en-US" dirty="0"/>
              <a:t>It causes inflammation to the digestive tract.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pic>
        <p:nvPicPr>
          <p:cNvPr id="70661" name="Picture 5" descr="19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7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Difference between a point mutation and a frameshift mutation.</a:t>
            </a:r>
          </a:p>
        </p:txBody>
      </p:sp>
      <p:pic>
        <p:nvPicPr>
          <p:cNvPr id="10244" name="Picture 4" descr="RST-1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8915400" cy="4575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9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/>
              <a:t>Is this a point mutation or a frameshift mutation?</a:t>
            </a:r>
          </a:p>
          <a:p>
            <a:pPr>
              <a:buFont typeface="Wingdings" charset="0"/>
              <a:buNone/>
            </a:pPr>
            <a:endParaRPr lang="en-US" sz="2800"/>
          </a:p>
          <a:p>
            <a:pPr>
              <a:buFont typeface="Wingdings" charset="0"/>
              <a:buNone/>
            </a:pPr>
            <a:endParaRPr lang="en-US" sz="2800"/>
          </a:p>
          <a:p>
            <a:pPr>
              <a:buFont typeface="Wingdings" charset="0"/>
              <a:buNone/>
            </a:pPr>
            <a:endParaRPr lang="en-US" sz="2800"/>
          </a:p>
          <a:p>
            <a:pPr>
              <a:buFont typeface="Wingdings" charset="0"/>
              <a:buNone/>
            </a:pPr>
            <a:endParaRPr lang="en-US" sz="2800"/>
          </a:p>
          <a:p>
            <a:pPr>
              <a:buFont typeface="Wingdings" charset="0"/>
              <a:buNone/>
            </a:pPr>
            <a:endParaRPr lang="en-US" sz="2800"/>
          </a:p>
          <a:p>
            <a:pPr>
              <a:buFont typeface="Wingdings" charset="0"/>
              <a:buNone/>
            </a:pPr>
            <a:r>
              <a:rPr lang="en-US" sz="2800"/>
              <a:t>-It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a point mutation because only one nucleotide changed!</a:t>
            </a:r>
          </a:p>
        </p:txBody>
      </p:sp>
      <p:pic>
        <p:nvPicPr>
          <p:cNvPr id="12292" name="Picture 4" descr="Gege mutations-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9363"/>
            <a:ext cx="8686800" cy="175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37307"/>
      </p:ext>
    </p:extLst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QUESTION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7782783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TYPE OF MUTATION? (POINT OR FRAMESHIFT) </a:t>
            </a:r>
          </a:p>
          <a:p>
            <a:endParaRPr lang="en-US" dirty="0"/>
          </a:p>
          <a:p>
            <a:r>
              <a:rPr lang="en-US" dirty="0" smtClean="0"/>
              <a:t>GAC TAC GAA </a:t>
            </a:r>
            <a:r>
              <a:rPr lang="en-US" dirty="0" smtClean="0">
                <a:sym typeface="Wingdings"/>
              </a:rPr>
              <a:t> GAC TCC GAA</a:t>
            </a:r>
          </a:p>
          <a:p>
            <a:r>
              <a:rPr lang="en-US" dirty="0" smtClean="0">
                <a:sym typeface="Wingdings"/>
              </a:rPr>
              <a:t>AGA TCC GAG  AAT CCG AG</a:t>
            </a:r>
          </a:p>
          <a:p>
            <a:r>
              <a:rPr lang="en-US" dirty="0" smtClean="0">
                <a:sym typeface="Wingdings"/>
              </a:rPr>
              <a:t>TAT GAC CCA  TAT GTA CCC A </a:t>
            </a:r>
          </a:p>
          <a:p>
            <a:r>
              <a:rPr lang="en-US" dirty="0" smtClean="0">
                <a:sym typeface="Wingdings"/>
              </a:rPr>
              <a:t>CAC TAG AAT  CAC TGG AAT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vs. Bad Mutations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419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Mutations can be good as well as bad.  A good mutation could lead to a change in a protein that allows an animal to run faster or see better.  A bad mutation could lead to a change in a protein that causes a genetic disease such as Sickle Cell Anemia or Hemophilia.</a:t>
            </a:r>
          </a:p>
        </p:txBody>
      </p:sp>
      <p:pic>
        <p:nvPicPr>
          <p:cNvPr id="62469" name="Picture 5" descr="High%20Velocity,%20Cheet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0" y="3330575"/>
            <a:ext cx="29733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Sickle-cell_an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47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s4a_thumbs_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7" y="4724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s4a_thumbs_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5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MUTATIONS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Some, like, point mutations can occur </a:t>
            </a:r>
            <a:r>
              <a:rPr lang="en-US" u="sng" dirty="0" smtClean="0"/>
              <a:t>spontaneously. </a:t>
            </a:r>
            <a:endParaRPr lang="en-US" dirty="0" smtClean="0"/>
          </a:p>
          <a:p>
            <a:r>
              <a:rPr lang="en-US" dirty="0" smtClean="0"/>
              <a:t>Another cause is mutagens..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6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Mutagens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u="sng" dirty="0">
                <a:solidFill>
                  <a:srgbClr val="FF0000"/>
                </a:solidFill>
              </a:rPr>
              <a:t>mutagen</a:t>
            </a:r>
            <a:r>
              <a:rPr lang="en-US" sz="2800" dirty="0">
                <a:solidFill>
                  <a:srgbClr val="FF0000"/>
                </a:solidFill>
              </a:rPr>
              <a:t> is something that </a:t>
            </a:r>
            <a:r>
              <a:rPr lang="en-US" sz="2800" u="sng" dirty="0">
                <a:solidFill>
                  <a:srgbClr val="FF0000"/>
                </a:solidFill>
              </a:rPr>
              <a:t>causes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u="sng" dirty="0">
                <a:solidFill>
                  <a:srgbClr val="FF0000"/>
                </a:solidFill>
              </a:rPr>
              <a:t>mutation.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</a:p>
          <a:p>
            <a:pPr>
              <a:buFont typeface="Wingdings" charset="0"/>
              <a:buNone/>
            </a:pPr>
            <a:r>
              <a:rPr lang="en-US" sz="2800" dirty="0"/>
              <a:t>		Ex:  radiation, chemicals, high </a:t>
            </a:r>
            <a:r>
              <a:rPr lang="en-US" sz="2800" dirty="0" err="1" smtClean="0"/>
              <a:t>temp.These</a:t>
            </a:r>
            <a:r>
              <a:rPr lang="en-US" sz="2800" dirty="0" smtClean="0"/>
              <a:t> can change the structure of the bases, resemble nucleotides and replace them. </a:t>
            </a:r>
          </a:p>
          <a:p>
            <a:pPr>
              <a:buFont typeface="Wingdings" charset="0"/>
              <a:buNone/>
            </a:pPr>
            <a:r>
              <a:rPr lang="en-US" sz="2800" dirty="0" smtClean="0"/>
              <a:t>Radiation can cause a structure disruption that keeps DNA from replicating. </a:t>
            </a:r>
            <a:endParaRPr lang="en-US" sz="2800" dirty="0"/>
          </a:p>
        </p:txBody>
      </p:sp>
      <p:pic>
        <p:nvPicPr>
          <p:cNvPr id="63498" name="Picture 10" descr="1086673359_cigar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540" y="4024400"/>
            <a:ext cx="31099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TUTORING TODAY </a:t>
            </a:r>
          </a:p>
          <a:p>
            <a:r>
              <a:rPr lang="en-US" dirty="0" smtClean="0"/>
              <a:t>ESSAYS</a:t>
            </a:r>
          </a:p>
          <a:p>
            <a:r>
              <a:rPr lang="en-US" dirty="0" smtClean="0"/>
              <a:t>Absences</a:t>
            </a:r>
          </a:p>
          <a:p>
            <a:r>
              <a:rPr lang="en-US" dirty="0" smtClean="0"/>
              <a:t>Academic Dishonesty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0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Mutations in Body Cells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0"/>
            <a:ext cx="5258637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Mutations in somatic cells that are not repaired will be passed down to future daughter cells. </a:t>
            </a:r>
          </a:p>
          <a:p>
            <a:pPr>
              <a:buFont typeface="Wingdings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However, mutations </a:t>
            </a:r>
            <a:r>
              <a:rPr lang="en-US" sz="2800" dirty="0">
                <a:solidFill>
                  <a:srgbClr val="FF0000"/>
                </a:solidFill>
              </a:rPr>
              <a:t>in </a:t>
            </a:r>
            <a:r>
              <a:rPr lang="en-US" sz="2800" b="1" dirty="0">
                <a:solidFill>
                  <a:srgbClr val="FF0000"/>
                </a:solidFill>
              </a:rPr>
              <a:t>body cells</a:t>
            </a:r>
            <a:r>
              <a:rPr lang="en-US" sz="2800" dirty="0">
                <a:solidFill>
                  <a:srgbClr val="FF0000"/>
                </a:solidFill>
              </a:rPr>
              <a:t> cannot be passed on to your </a:t>
            </a:r>
            <a:r>
              <a:rPr lang="en-US" sz="2800" dirty="0" smtClean="0">
                <a:solidFill>
                  <a:srgbClr val="FF0000"/>
                </a:solidFill>
              </a:rPr>
              <a:t>children.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hey </a:t>
            </a:r>
            <a:r>
              <a:rPr lang="en-US" sz="2800" dirty="0">
                <a:solidFill>
                  <a:srgbClr val="FF0000"/>
                </a:solidFill>
              </a:rPr>
              <a:t>can cause cancer </a:t>
            </a:r>
            <a:r>
              <a:rPr lang="en-US" sz="2800" dirty="0"/>
              <a:t>or other problems in your body</a:t>
            </a:r>
            <a:r>
              <a:rPr lang="en-US" sz="2800" dirty="0" smtClean="0"/>
              <a:t>.</a:t>
            </a:r>
          </a:p>
          <a:p>
            <a:pPr>
              <a:buFont typeface="Wingdings" charset="0"/>
              <a:buNone/>
            </a:pPr>
            <a:r>
              <a:rPr lang="en-US" sz="2800" dirty="0" smtClean="0"/>
              <a:t>Mutation </a:t>
            </a:r>
            <a:r>
              <a:rPr lang="en-US" sz="2800" dirty="0" smtClean="0">
                <a:sym typeface="Wingdings"/>
              </a:rPr>
              <a:t> abnormal protein  cell not performing normal function </a:t>
            </a:r>
            <a:endParaRPr lang="en-US" sz="2800" dirty="0"/>
          </a:p>
        </p:txBody>
      </p:sp>
      <p:pic>
        <p:nvPicPr>
          <p:cNvPr id="59396" name="Picture 4" descr="cancercel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179512"/>
            <a:ext cx="2743200" cy="2365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286500" y="3575385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cancer cell.</a:t>
            </a:r>
          </a:p>
        </p:txBody>
      </p:sp>
    </p:spTree>
    <p:extLst>
      <p:ext uri="{BB962C8B-B14F-4D97-AF65-F5344CB8AC3E}">
        <p14:creationId xmlns:p14="http://schemas.microsoft.com/office/powerpoint/2010/main" val="149354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Cancer as a result of mutations in body cells:</a:t>
            </a:r>
          </a:p>
        </p:txBody>
      </p:sp>
      <p:pic>
        <p:nvPicPr>
          <p:cNvPr id="60419" name="Picture 3" descr="skincanc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0132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905000" y="54864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person with skin cancer-This is why it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important to always wear sunscreen!</a:t>
            </a:r>
          </a:p>
        </p:txBody>
      </p:sp>
    </p:spTree>
    <p:extLst>
      <p:ext uri="{BB962C8B-B14F-4D97-AF65-F5344CB8AC3E}">
        <p14:creationId xmlns:p14="http://schemas.microsoft.com/office/powerpoint/2010/main" val="179750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Mutations in Reproductive (Sex) 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Mutations in </a:t>
            </a:r>
            <a:r>
              <a:rPr lang="en-US" b="1" dirty="0">
                <a:solidFill>
                  <a:srgbClr val="FF0000"/>
                </a:solidFill>
              </a:rPr>
              <a:t>sex cells</a:t>
            </a:r>
            <a:r>
              <a:rPr lang="en-US" dirty="0">
                <a:solidFill>
                  <a:srgbClr val="FF0000"/>
                </a:solidFill>
              </a:rPr>
              <a:t> (sperm and egg cells) can lead to changes in the DNA sequence which will </a:t>
            </a:r>
            <a:r>
              <a:rPr lang="en-US" dirty="0" smtClean="0">
                <a:solidFill>
                  <a:srgbClr val="FF0000"/>
                </a:solidFill>
              </a:rPr>
              <a:t>be present in the organism’s </a:t>
            </a:r>
            <a:r>
              <a:rPr lang="en-US" dirty="0" err="1" smtClean="0">
                <a:solidFill>
                  <a:srgbClr val="FF0000"/>
                </a:solidFill>
              </a:rPr>
              <a:t>offsprings</a:t>
            </a:r>
            <a:r>
              <a:rPr lang="en-US" dirty="0" smtClean="0">
                <a:solidFill>
                  <a:srgbClr val="FF0000"/>
                </a:solidFill>
              </a:rPr>
              <a:t>’ cells. 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Abnormal protein in sex cell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offspring is impacted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2" name="Picture 6" descr="sperm_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22700"/>
            <a:ext cx="37338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2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MUTATION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 partner</a:t>
            </a:r>
          </a:p>
          <a:p>
            <a:r>
              <a:rPr lang="en-US" dirty="0" smtClean="0"/>
              <a:t>We will read the instructions as a class. </a:t>
            </a:r>
          </a:p>
          <a:p>
            <a:r>
              <a:rPr lang="en-US" dirty="0" smtClean="0"/>
              <a:t>BEFORE YOU ASK FOR HELP, READ THE INSTRUCTIONS OUT LOUD. I will make you read the </a:t>
            </a:r>
            <a:r>
              <a:rPr lang="en-US" smtClean="0"/>
              <a:t>instructions out loud </a:t>
            </a:r>
            <a:r>
              <a:rPr lang="en-US" dirty="0" smtClean="0"/>
              <a:t>if I </a:t>
            </a:r>
            <a:r>
              <a:rPr lang="en-US" smtClean="0"/>
              <a:t>come help you.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MUTATION ACTIVITY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4129"/>
            <a:ext cx="8585200" cy="6637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2400" y="1227880"/>
            <a:ext cx="2912533" cy="369332"/>
          </a:xfrm>
          <a:prstGeom prst="rect">
            <a:avLst/>
          </a:prstGeom>
          <a:solidFill>
            <a:srgbClr val="34380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91867" y="3327782"/>
            <a:ext cx="24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Write the </a:t>
            </a:r>
            <a:r>
              <a:rPr lang="en-US" sz="1600" dirty="0" err="1" smtClean="0">
                <a:solidFill>
                  <a:srgbClr val="FF6600"/>
                </a:solidFill>
              </a:rPr>
              <a:t>tRNA</a:t>
            </a:r>
            <a:r>
              <a:rPr lang="en-US" sz="1600" dirty="0" smtClean="0">
                <a:solidFill>
                  <a:srgbClr val="FF6600"/>
                </a:solidFill>
              </a:rPr>
              <a:t> and amino acids on your own sheet of paper!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77467" y="3327782"/>
            <a:ext cx="914400" cy="3467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type of mutation shown in each example below: </a:t>
            </a:r>
          </a:p>
          <a:p>
            <a:r>
              <a:rPr lang="en-US" dirty="0" smtClean="0"/>
              <a:t>CCC GAT TCA </a:t>
            </a:r>
            <a:r>
              <a:rPr lang="en-US" dirty="0" smtClean="0">
                <a:sym typeface="Wingdings"/>
              </a:rPr>
              <a:t> CCC CAT TCA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ATT GCA ACT  ATA TGC AAC 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5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TURN-IN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HOMEWORK? </a:t>
            </a:r>
          </a:p>
          <a:p>
            <a:r>
              <a:rPr lang="en-US" dirty="0" smtClean="0"/>
              <a:t>AMINO ACID CHART FROM HOMEWORK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SWBAT DEFINE MUTATION AND IDENTIFY CAUSES OF MUTATIONS.</a:t>
            </a:r>
          </a:p>
          <a:p>
            <a:r>
              <a:rPr lang="en-US" sz="4000" dirty="0" smtClean="0"/>
              <a:t>SWBAT COMPARE AND CONTRAST POINT MUTATIONS, FRAMESHIFT MUTATION, AND SOMATIC AND SEX CELL MUTATIONS. </a:t>
            </a:r>
          </a:p>
          <a:p>
            <a:r>
              <a:rPr lang="en-US" sz="4000" dirty="0" smtClean="0"/>
              <a:t>SWBAT EXPLAIN THE RELATIONSHIPS BETWEEN MUTATIONS AND GENETIC DISORDERS AND IDENTIFY DISORDERS CAUSED BY MUTATIONS.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752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21" b="6521"/>
          <a:stretch>
            <a:fillRect/>
          </a:stretch>
        </p:blipFill>
        <p:spPr>
          <a:xfrm>
            <a:off x="498475" y="1761566"/>
            <a:ext cx="5683602" cy="3044861"/>
          </a:xfrm>
        </p:spPr>
      </p:pic>
      <p:sp>
        <p:nvSpPr>
          <p:cNvPr id="5" name="TextBox 4"/>
          <p:cNvSpPr txBox="1"/>
          <p:nvPr/>
        </p:nvSpPr>
        <p:spPr>
          <a:xfrm>
            <a:off x="803868" y="5047552"/>
            <a:ext cx="7841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Have you ever made a typo on a paper? Sign? We know Ms. Mitchell has…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96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Sometimes cells make mistakes during replication. </a:t>
            </a:r>
          </a:p>
          <a:p>
            <a:pPr>
              <a:buFont typeface="Wingdings" charset="0"/>
              <a:buNone/>
            </a:pPr>
            <a:r>
              <a:rPr lang="en-US" sz="3200" dirty="0"/>
              <a:t>-</a:t>
            </a:r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en-US" sz="3200" u="sng" dirty="0">
                <a:solidFill>
                  <a:srgbClr val="FF0000"/>
                </a:solidFill>
              </a:rPr>
              <a:t>mutation</a:t>
            </a:r>
            <a:r>
              <a:rPr lang="en-US" sz="3200" dirty="0">
                <a:solidFill>
                  <a:srgbClr val="FF0000"/>
                </a:solidFill>
              </a:rPr>
              <a:t> is a </a:t>
            </a:r>
            <a:r>
              <a:rPr lang="en-US" sz="3200" u="sng" dirty="0">
                <a:solidFill>
                  <a:srgbClr val="FF0000"/>
                </a:solidFill>
              </a:rPr>
              <a:t>change</a:t>
            </a:r>
            <a:r>
              <a:rPr lang="en-US" sz="3200" dirty="0">
                <a:solidFill>
                  <a:srgbClr val="FF0000"/>
                </a:solidFill>
              </a:rPr>
              <a:t> in </a:t>
            </a:r>
            <a:r>
              <a:rPr lang="en-US" sz="3200" u="sng" dirty="0">
                <a:solidFill>
                  <a:srgbClr val="FF0000"/>
                </a:solidFill>
              </a:rPr>
              <a:t>DNA</a:t>
            </a:r>
            <a:r>
              <a:rPr lang="en-US" sz="3200" dirty="0">
                <a:solidFill>
                  <a:srgbClr val="FF0000"/>
                </a:solidFill>
              </a:rPr>
              <a:t> sequence (order of nucleotides).</a:t>
            </a:r>
          </a:p>
          <a:p>
            <a:pPr>
              <a:buFont typeface="Wingdings" charset="0"/>
              <a:buNone/>
            </a:pPr>
            <a:r>
              <a:rPr lang="en-US" sz="3200" dirty="0"/>
              <a:t>-</a:t>
            </a:r>
            <a:r>
              <a:rPr lang="en-US" sz="3200" dirty="0">
                <a:solidFill>
                  <a:srgbClr val="FF0000"/>
                </a:solidFill>
              </a:rPr>
              <a:t>Mutations are important because they </a:t>
            </a:r>
            <a:r>
              <a:rPr lang="en-US" sz="3200" u="sng" dirty="0">
                <a:solidFill>
                  <a:srgbClr val="FF0000"/>
                </a:solidFill>
              </a:rPr>
              <a:t>increase genetic variation.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74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Mutations can range from changes in a single base pair in the coding sequence of DNA (i.e. G = C) to the deletions of large pieces of chromosomes.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33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There are several types of mutations…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23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0000"/>
                </a:solidFill>
              </a:rPr>
              <a:t>Point mutation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u="sng" dirty="0">
                <a:solidFill>
                  <a:srgbClr val="FF0000"/>
                </a:solidFill>
              </a:rPr>
              <a:t>Point mutation-</a:t>
            </a:r>
            <a:r>
              <a:rPr lang="en-US" sz="2400" dirty="0">
                <a:solidFill>
                  <a:srgbClr val="FF0000"/>
                </a:solidFill>
              </a:rPr>
              <a:t>a change in one base pair in a DNA sequence.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-A point mutation can cause an amino acid to change, which will change the structure of the protein being made.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Example:  AUG=Met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		      AAG=Lys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-</a:t>
            </a:r>
            <a:r>
              <a:rPr lang="en-US" sz="2400" dirty="0"/>
              <a:t>Only one letter was changed (the A to a U) and the entire amino acid changed (from methionine to lysine)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This is enough to cause a genetic disorder! </a:t>
            </a: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76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376</TotalTime>
  <Words>785</Words>
  <Application>Microsoft Macintosh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Saddle</vt:lpstr>
      <vt:lpstr>Catalyst </vt:lpstr>
      <vt:lpstr>ANNOUNCEMENTS</vt:lpstr>
      <vt:lpstr>HOMEWORK TURN-IN </vt:lpstr>
      <vt:lpstr>Objectives </vt:lpstr>
      <vt:lpstr>HOOK</vt:lpstr>
      <vt:lpstr>Mutations </vt:lpstr>
      <vt:lpstr>PowerPoint Presentation</vt:lpstr>
      <vt:lpstr>PowerPoint Presentation</vt:lpstr>
      <vt:lpstr>1.  Point mutation</vt:lpstr>
      <vt:lpstr>Point mutations in our lives!</vt:lpstr>
      <vt:lpstr>2.  Frameshift mutation</vt:lpstr>
      <vt:lpstr>V.  Frameshift mutation</vt:lpstr>
      <vt:lpstr>Frameshift Mutations</vt:lpstr>
      <vt:lpstr>Difference between a point mutation and a frameshift mutation.</vt:lpstr>
      <vt:lpstr>Question:</vt:lpstr>
      <vt:lpstr> QUESTION </vt:lpstr>
      <vt:lpstr>Good vs. Bad Mutations</vt:lpstr>
      <vt:lpstr>CAUSES OF MUTATIONS </vt:lpstr>
      <vt:lpstr>Mutagens</vt:lpstr>
      <vt:lpstr>Mutations in Body Cells</vt:lpstr>
      <vt:lpstr>Cancer as a result of mutations in body cells:</vt:lpstr>
      <vt:lpstr>Mutations in Reproductive (Sex) Cells</vt:lpstr>
      <vt:lpstr>DNA MUTATION ACTIVITY </vt:lpstr>
      <vt:lpstr>DNA MUTATION ACTIVITY </vt:lpstr>
      <vt:lpstr>Exit Ticket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</dc:title>
  <dc:creator>Administrator</dc:creator>
  <cp:lastModifiedBy>Administrator</cp:lastModifiedBy>
  <cp:revision>12</cp:revision>
  <dcterms:created xsi:type="dcterms:W3CDTF">2012-02-12T22:50:26Z</dcterms:created>
  <dcterms:modified xsi:type="dcterms:W3CDTF">2012-02-15T22:27:43Z</dcterms:modified>
</cp:coreProperties>
</file>