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sldIdLst>
    <p:sldId id="269" r:id="rId2"/>
    <p:sldId id="271" r:id="rId3"/>
    <p:sldId id="270" r:id="rId4"/>
    <p:sldId id="265" r:id="rId5"/>
    <p:sldId id="266" r:id="rId6"/>
    <p:sldId id="257" r:id="rId7"/>
    <p:sldId id="273" r:id="rId8"/>
    <p:sldId id="274" r:id="rId9"/>
    <p:sldId id="279" r:id="rId10"/>
    <p:sldId id="258" r:id="rId11"/>
    <p:sldId id="272" r:id="rId12"/>
    <p:sldId id="277" r:id="rId13"/>
    <p:sldId id="262" r:id="rId14"/>
    <p:sldId id="275" r:id="rId15"/>
    <p:sldId id="276" r:id="rId16"/>
    <p:sldId id="263" r:id="rId17"/>
    <p:sldId id="278" r:id="rId18"/>
    <p:sldId id="284" r:id="rId19"/>
    <p:sldId id="264" r:id="rId20"/>
    <p:sldId id="267" r:id="rId21"/>
    <p:sldId id="268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662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5C1B30-CB76-474B-9102-A05B91586C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0A505-27D2-1F48-AB5B-1319E9EF37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6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3527B-9A8A-A345-83B1-D14FC02462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29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AF6013-5700-BD45-928D-398B169D97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8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8A99B59-1A47-0646-A09B-19DFD3057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1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EDB60-2966-ED4B-964D-9AE8A5F2B2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1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25FDE-DB3B-7749-A87F-41DB508D44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8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E2E01-A82E-F44B-8824-BFDC102B54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4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479F6-69A4-D54D-90D7-23C8E5959C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6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88424-723E-D347-95DD-C4B1599BC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7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7B287-B38D-604F-BD1E-CF198A44FB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4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FC174-2D92-E24B-8868-9C3AD48FB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4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2FD03-B2B1-5E44-B538-4A189A511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8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fld id="{712A4C31-AFD5-9D42-A4CA-8E503A1FAD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image" Target="../media/image4.png"/><Relationship Id="rId1" Type="http://schemas.microsoft.com/office/2007/relationships/media" Target="file:///C:\Documents%20and%20Settings\Lauren%20Walsh\Desktop\GB4F605M.AVI" TargetMode="External"/><Relationship Id="rId2" Type="http://schemas.openxmlformats.org/officeDocument/2006/relationships/video" Target="file:///C:\Documents%20and%20Settings\Lauren%20Walsh\Desktop\GB4F605M.AVI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Which statement best describes the primary function of DNA replication? </a:t>
            </a:r>
          </a:p>
          <a:p>
            <a:r>
              <a:rPr lang="en-US" sz="2800" b="1" dirty="0" smtClean="0">
                <a:solidFill>
                  <a:srgbClr val="FFFFFF"/>
                </a:solidFill>
                <a:latin typeface="Arial"/>
                <a:cs typeface="Arial"/>
              </a:rPr>
              <a:t>A. to ensure daughter cells have a complete copy of all of the DNA</a:t>
            </a:r>
          </a:p>
          <a:p>
            <a:r>
              <a:rPr lang="en-US" sz="2800" b="1" dirty="0" smtClean="0">
                <a:solidFill>
                  <a:srgbClr val="FFFFFF"/>
                </a:solidFill>
                <a:latin typeface="Arial"/>
                <a:cs typeface="Arial"/>
              </a:rPr>
              <a:t>B. to prevent mutations from </a:t>
            </a:r>
            <a:r>
              <a:rPr lang="en-US" sz="2800" b="1" dirty="0" err="1" smtClean="0">
                <a:solidFill>
                  <a:srgbClr val="FFFFFF"/>
                </a:solidFill>
                <a:latin typeface="Arial"/>
                <a:cs typeface="Arial"/>
              </a:rPr>
              <a:t>occuring</a:t>
            </a:r>
            <a:r>
              <a:rPr lang="en-US" sz="2800" b="1" dirty="0" smtClean="0">
                <a:solidFill>
                  <a:srgbClr val="FFFFFF"/>
                </a:solidFill>
                <a:latin typeface="Arial"/>
                <a:cs typeface="Arial"/>
              </a:rPr>
              <a:t> in cells</a:t>
            </a:r>
          </a:p>
          <a:p>
            <a:r>
              <a:rPr lang="en-US" sz="2800" b="1" dirty="0" smtClean="0">
                <a:solidFill>
                  <a:srgbClr val="FFFFFF"/>
                </a:solidFill>
                <a:latin typeface="Arial"/>
                <a:cs typeface="Arial"/>
              </a:rPr>
              <a:t>C. to provide genetic variation within specific organisms</a:t>
            </a:r>
          </a:p>
          <a:p>
            <a:r>
              <a:rPr lang="en-US" sz="2800" b="1" dirty="0" smtClean="0">
                <a:solidFill>
                  <a:srgbClr val="FFFFFF"/>
                </a:solidFill>
                <a:latin typeface="Arial"/>
                <a:cs typeface="Arial"/>
              </a:rPr>
              <a:t>D. to allow prokaryotic cells to undergo meiosis</a:t>
            </a:r>
            <a:endParaRPr lang="en-US" sz="2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8621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u="sng" dirty="0"/>
              <a:t>Summary of Transcription and </a:t>
            </a:r>
            <a:r>
              <a:rPr lang="en-US" sz="4000" u="sng" dirty="0" smtClean="0"/>
              <a:t>Translation</a:t>
            </a:r>
            <a:endParaRPr lang="en-US" sz="4000" u="sn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u="sng" dirty="0">
                <a:solidFill>
                  <a:srgbClr val="FFFFFF"/>
                </a:solidFill>
              </a:rPr>
              <a:t>-Transcription is when the cell makes a mRNA copy of a DNA strand.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u="sng" dirty="0">
                <a:solidFill>
                  <a:srgbClr val="FFFFFF"/>
                </a:solidFill>
              </a:rPr>
              <a:t>-After transcription, mRNA leaves the nucleus and attaches to the ribosomes on the Rough E.R.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  <a:t>-Translation is the process of turning mRNA into an amino acid chain which can fold up to become a protein.  With the help of ribosomes and </a:t>
            </a:r>
            <a:r>
              <a:rPr lang="en-US" dirty="0" err="1" smtClean="0">
                <a:solidFill>
                  <a:srgbClr val="FFFF00"/>
                </a:solidFill>
                <a:latin typeface="Arial"/>
                <a:cs typeface="Arial"/>
              </a:rPr>
              <a:t>tRNA</a:t>
            </a:r>
            <a: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  <a:t>, this happens on the Rough E.R.</a:t>
            </a:r>
            <a:endParaRPr lang="en-US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u="sng" dirty="0" smtClean="0">
                <a:solidFill>
                  <a:srgbClr val="FFFF00"/>
                </a:solidFill>
                <a:latin typeface="Arial"/>
                <a:cs typeface="Arial"/>
              </a:rPr>
              <a:t>Proteins </a:t>
            </a:r>
            <a:r>
              <a:rPr lang="en-US" u="sng" dirty="0">
                <a:solidFill>
                  <a:srgbClr val="FFFF00"/>
                </a:solidFill>
                <a:latin typeface="Arial"/>
                <a:cs typeface="Arial"/>
              </a:rPr>
              <a:t>are made out of 20 different kinds of amino acids </a:t>
            </a:r>
            <a:r>
              <a:rPr lang="en-US" u="sng" dirty="0" smtClean="0">
                <a:solidFill>
                  <a:srgbClr val="FFFF00"/>
                </a:solidFill>
                <a:latin typeface="Arial"/>
                <a:cs typeface="Arial"/>
              </a:rPr>
              <a:t>which a set of </a:t>
            </a:r>
            <a:r>
              <a:rPr lang="en-US" u="sng" dirty="0">
                <a:solidFill>
                  <a:srgbClr val="FFFF00"/>
                </a:solidFill>
                <a:latin typeface="Arial"/>
                <a:cs typeface="Arial"/>
              </a:rPr>
              <a:t>3 mRNA </a:t>
            </a:r>
            <a:r>
              <a:rPr lang="en-US" u="sng" dirty="0" smtClean="0">
                <a:solidFill>
                  <a:srgbClr val="FFFF00"/>
                </a:solidFill>
                <a:latin typeface="Arial"/>
                <a:cs typeface="Arial"/>
              </a:rPr>
              <a:t>nitrogen bases code </a:t>
            </a:r>
            <a:r>
              <a:rPr lang="en-US" u="sng" dirty="0">
                <a:solidFill>
                  <a:srgbClr val="FFFF00"/>
                </a:solidFill>
                <a:latin typeface="Arial"/>
                <a:cs typeface="Arial"/>
              </a:rPr>
              <a:t>for</a:t>
            </a:r>
            <a:r>
              <a:rPr lang="en-US" u="sng" dirty="0" smtClean="0">
                <a:solidFill>
                  <a:srgbClr val="FFFF00"/>
                </a:solidFill>
                <a:latin typeface="Arial"/>
                <a:cs typeface="Arial"/>
              </a:rPr>
              <a:t>.</a:t>
            </a:r>
          </a:p>
          <a:p>
            <a:pPr>
              <a:buFontTx/>
              <a:buNone/>
            </a:pPr>
            <a:endParaRPr lang="en-US" u="sng" dirty="0">
              <a:solidFill>
                <a:srgbClr val="FFFF00"/>
              </a:solidFill>
              <a:latin typeface="Arial"/>
              <a:cs typeface="Arial"/>
            </a:endParaRPr>
          </a:p>
          <a:p>
            <a:pPr>
              <a:buFontTx/>
              <a:buNone/>
            </a:pPr>
            <a:r>
              <a:rPr lang="en-US" u="sng" dirty="0" smtClean="0">
                <a:solidFill>
                  <a:srgbClr val="FFFF00"/>
                </a:solidFill>
                <a:latin typeface="Arial"/>
                <a:cs typeface="Arial"/>
              </a:rPr>
              <a:t>The 3 nitrogen base code in DNA and mRNA is called a codon. </a:t>
            </a:r>
            <a:endParaRPr lang="en-US" u="sng" dirty="0">
              <a:solidFill>
                <a:srgbClr val="FFFF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77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273"/>
            <a:ext cx="6477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157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FF00"/>
                </a:solidFill>
              </a:rPr>
              <a:t>What happens in translation?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u="sng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-mRNA molecules leave the nucleus and attach to </a:t>
            </a:r>
            <a:r>
              <a:rPr lang="en-US" sz="2800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ribosomes on the rough E.R.</a:t>
            </a:r>
            <a:endParaRPr lang="en-US" sz="2800" u="sng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Tx/>
              <a:buNone/>
            </a:pPr>
            <a:r>
              <a:rPr lang="en-US" sz="2800" u="sng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lang="en-US" sz="2800" u="sng" dirty="0" err="1">
                <a:solidFill>
                  <a:srgbClr val="FFFF00"/>
                </a:solidFill>
                <a:latin typeface="Arial"/>
                <a:cs typeface="Arial"/>
              </a:rPr>
              <a:t>tRNA</a:t>
            </a:r>
            <a:r>
              <a:rPr lang="en-US" sz="2800" u="sng" dirty="0">
                <a:solidFill>
                  <a:srgbClr val="FFFF00"/>
                </a:solidFill>
                <a:latin typeface="Arial"/>
                <a:cs typeface="Arial"/>
              </a:rPr>
              <a:t> molecules bring amino acids to the ribosome and then the </a:t>
            </a:r>
            <a:r>
              <a:rPr lang="en-US" sz="2800" u="sng" dirty="0" err="1">
                <a:solidFill>
                  <a:srgbClr val="FFFF00"/>
                </a:solidFill>
                <a:latin typeface="Arial"/>
                <a:cs typeface="Arial"/>
              </a:rPr>
              <a:t>tRNA</a:t>
            </a:r>
            <a:r>
              <a:rPr lang="en-US" sz="2800" u="sng" dirty="0">
                <a:solidFill>
                  <a:srgbClr val="FFFF00"/>
                </a:solidFill>
                <a:latin typeface="Arial"/>
                <a:cs typeface="Arial"/>
              </a:rPr>
              <a:t> molecules match up with codons on the mRNA and form amino acid chains.</a:t>
            </a:r>
          </a:p>
          <a:p>
            <a:pPr>
              <a:buFontTx/>
              <a:buNone/>
            </a:pPr>
            <a:r>
              <a:rPr lang="en-US" sz="2800" u="sng" dirty="0">
                <a:solidFill>
                  <a:srgbClr val="FFFF00"/>
                </a:solidFill>
                <a:latin typeface="Arial"/>
                <a:cs typeface="Arial"/>
              </a:rPr>
              <a:t>-The end result of translation are amino acid chains which fold up to become proteins.</a:t>
            </a:r>
          </a:p>
          <a:p>
            <a:pPr>
              <a:buFontTx/>
              <a:buNone/>
            </a:pPr>
            <a:endParaRPr lang="en-US" sz="2800" u="sng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tRNA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772400" cy="4114800"/>
          </a:xfrm>
        </p:spPr>
        <p:txBody>
          <a:bodyPr/>
          <a:lstStyle/>
          <a:p>
            <a:r>
              <a:rPr lang="en-US" sz="2800" dirty="0" err="1" smtClean="0">
                <a:latin typeface="Arial"/>
                <a:cs typeface="Arial"/>
              </a:rPr>
              <a:t>tRNA</a:t>
            </a:r>
            <a:r>
              <a:rPr lang="en-US" sz="2800" dirty="0" smtClean="0">
                <a:latin typeface="Arial"/>
                <a:cs typeface="Arial"/>
              </a:rPr>
              <a:t> is transfer RNA. 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In translation, they act as the interpreters of a mRNA codon sequence. </a:t>
            </a:r>
          </a:p>
          <a:p>
            <a:r>
              <a:rPr lang="en-US" sz="2800" dirty="0" smtClean="0">
                <a:latin typeface="Arial"/>
                <a:cs typeface="Arial"/>
              </a:rPr>
              <a:t>So, they interpret the codon into amino acids! </a:t>
            </a:r>
          </a:p>
          <a:p>
            <a:r>
              <a:rPr lang="en-US" sz="2800" dirty="0" err="1" smtClean="0">
                <a:solidFill>
                  <a:srgbClr val="FFFF00"/>
                </a:solidFill>
                <a:latin typeface="Arial"/>
                <a:cs typeface="Arial"/>
              </a:rPr>
              <a:t>tRNA</a:t>
            </a:r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 is folded in a cloverleaf shape. At its base, there is a three base code called an </a:t>
            </a:r>
            <a:r>
              <a:rPr lang="en-US" sz="2800" u="sng" dirty="0" smtClean="0">
                <a:solidFill>
                  <a:srgbClr val="FFFF00"/>
                </a:solidFill>
                <a:latin typeface="Arial"/>
                <a:cs typeface="Arial"/>
              </a:rPr>
              <a:t>anticodon. </a:t>
            </a:r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Each anticodon is complementary (or goes with) a codon on the mRNA.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Each </a:t>
            </a:r>
            <a:r>
              <a:rPr lang="en-US" sz="2800" dirty="0" err="1" smtClean="0">
                <a:solidFill>
                  <a:srgbClr val="FFFF00"/>
                </a:solidFill>
                <a:latin typeface="Arial"/>
                <a:cs typeface="Arial"/>
              </a:rPr>
              <a:t>tRNA</a:t>
            </a:r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 carries a specific amino acid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3671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815" b="108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38953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/>
              <a:t>Where does translation happen?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066800"/>
            <a:ext cx="83820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u="sng"/>
              <a:t>-Translation happens on the ribosomes attached to the Rough E.R.</a:t>
            </a:r>
          </a:p>
        </p:txBody>
      </p:sp>
      <p:pic>
        <p:nvPicPr>
          <p:cNvPr id="11268" name="GB4F605M.AVI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2171700"/>
            <a:ext cx="6172200" cy="46291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600" fill="hold"/>
                                        <p:tgtEl>
                                          <p:spTgt spid="112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26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2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translating mRNA to amino acids.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mRNA: AUG GAC AAC GCU</a:t>
            </a:r>
          </a:p>
          <a:p>
            <a:r>
              <a:rPr lang="en-US" dirty="0" smtClean="0"/>
              <a:t>mRNA: AUG GGA CAC AUU</a:t>
            </a:r>
          </a:p>
          <a:p>
            <a:r>
              <a:rPr lang="en-US" dirty="0" smtClean="0"/>
              <a:t>mRNA: AUGGCAUGA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828800"/>
            <a:ext cx="4114800" cy="452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767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rRNA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rRNA</a:t>
            </a:r>
            <a:r>
              <a:rPr lang="en-US" dirty="0" smtClean="0">
                <a:solidFill>
                  <a:srgbClr val="FFFF00"/>
                </a:solidFill>
              </a:rPr>
              <a:t> associates with proteins to form ribosomes in the cytoplasm.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2311440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Summary: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DNA Replication-1 DNA to 2 DNA (happens in nucleus).</a:t>
            </a:r>
          </a:p>
          <a:p>
            <a:pPr>
              <a:buFontTx/>
              <a:buNone/>
            </a:pPr>
            <a:r>
              <a:rPr lang="en-US"/>
              <a:t>Transcription-DNA to mRNA (in nucleus)</a:t>
            </a:r>
          </a:p>
          <a:p>
            <a:pPr>
              <a:buFontTx/>
              <a:buNone/>
            </a:pPr>
            <a:r>
              <a:rPr lang="en-US"/>
              <a:t>Translation-mRNA to amino acid (A.A.) chain which becomes a protein (on ribosomes in cytoplasm.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period: mean, median, and </a:t>
            </a:r>
            <a:r>
              <a:rPr lang="en-US" dirty="0" smtClean="0"/>
              <a:t>mode</a:t>
            </a:r>
          </a:p>
          <a:p>
            <a:r>
              <a:rPr lang="en-US" dirty="0" smtClean="0"/>
              <a:t>Survey due on Wednesday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23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What happens in transcription?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-a copy of mRNA is made from DNA.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Where does transcription happen?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-in the nucleus.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What happens in translation?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-the mRNA is turned into an amino acid chain which folds up to become a protein.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384300"/>
          </a:xfrm>
        </p:spPr>
        <p:txBody>
          <a:bodyPr/>
          <a:lstStyle/>
          <a:p>
            <a:r>
              <a:rPr lang="en-US"/>
              <a:t>Questions: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Which of these processes does NOT use DNA?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a.  DNA Replication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b.  Transcription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c.  Translation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Answer-Translation (from mRNA to protein)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Is mRNA made in transcription or translation?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-transcription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Is tRNA used in transcription or translation?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-translation</a:t>
            </a:r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79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 and Translation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http://</a:t>
            </a:r>
            <a:r>
              <a:rPr lang="en-US" b="1" dirty="0" err="1"/>
              <a:t>learn.genetics.utah.edu</a:t>
            </a:r>
            <a:r>
              <a:rPr lang="en-US" b="1" dirty="0"/>
              <a:t>/content/begin/</a:t>
            </a:r>
            <a:r>
              <a:rPr lang="en-US" b="1" dirty="0" err="1"/>
              <a:t>dna</a:t>
            </a:r>
            <a:r>
              <a:rPr lang="en-US" b="1" dirty="0"/>
              <a:t>/transcribe/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396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Snork</a:t>
            </a:r>
            <a:r>
              <a:rPr lang="en-US" dirty="0" smtClean="0"/>
              <a:t> Partner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  <a:effectLst/>
              </a:rPr>
              <a:t>Introduction: In this simulation, you will examine the DNA sequence of a fictitious organism: the </a:t>
            </a:r>
            <a:r>
              <a:rPr lang="en-US" dirty="0" err="1">
                <a:solidFill>
                  <a:srgbClr val="FFFFFF"/>
                </a:solidFill>
                <a:effectLst/>
              </a:rPr>
              <a:t>Snork</a:t>
            </a:r>
            <a:r>
              <a:rPr lang="en-US" dirty="0">
                <a:solidFill>
                  <a:srgbClr val="FFFFFF"/>
                </a:solidFill>
                <a:effectLst/>
              </a:rPr>
              <a:t>. </a:t>
            </a:r>
            <a:r>
              <a:rPr lang="en-US" dirty="0" err="1">
                <a:solidFill>
                  <a:srgbClr val="FFFFFF"/>
                </a:solidFill>
                <a:effectLst/>
              </a:rPr>
              <a:t>Snorks</a:t>
            </a:r>
            <a:r>
              <a:rPr lang="en-US" dirty="0">
                <a:solidFill>
                  <a:srgbClr val="FFFFFF"/>
                </a:solidFill>
                <a:effectLst/>
              </a:rPr>
              <a:t> were discovered on the planet Dee </a:t>
            </a:r>
            <a:r>
              <a:rPr lang="en-US" dirty="0" err="1">
                <a:solidFill>
                  <a:srgbClr val="FFFFFF"/>
                </a:solidFill>
                <a:effectLst/>
              </a:rPr>
              <a:t>Enae</a:t>
            </a:r>
            <a:r>
              <a:rPr lang="en-US" dirty="0">
                <a:solidFill>
                  <a:srgbClr val="FFFFFF"/>
                </a:solidFill>
                <a:effectLst/>
              </a:rPr>
              <a:t> in a distant solar system. </a:t>
            </a:r>
            <a:r>
              <a:rPr lang="en-US" dirty="0" err="1">
                <a:solidFill>
                  <a:srgbClr val="FFFFFF"/>
                </a:solidFill>
                <a:effectLst/>
              </a:rPr>
              <a:t>Snorks</a:t>
            </a:r>
            <a:r>
              <a:rPr lang="en-US" dirty="0">
                <a:solidFill>
                  <a:srgbClr val="FFFFFF"/>
                </a:solidFill>
                <a:effectLst/>
              </a:rPr>
              <a:t> only have one chromosome with 6 genes on it. You job is to analyze the genes of its DNA and determine what traits the organism has.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67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 and Translation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Thursday!!</a:t>
            </a:r>
          </a:p>
          <a:p>
            <a:r>
              <a:rPr lang="en-US" dirty="0" smtClean="0"/>
              <a:t>(However, you do have a quiz on Replication, Translation, and Transcription tomorrow)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1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Probe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minutes</a:t>
            </a:r>
          </a:p>
          <a:p>
            <a:r>
              <a:rPr lang="en-US" dirty="0" smtClean="0"/>
              <a:t>Topics: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1367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/>
              <a:t>DNA Review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14400"/>
            <a:ext cx="86868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dirty="0">
                <a:solidFill>
                  <a:srgbClr val="FFFFFF"/>
                </a:solidFill>
              </a:rPr>
              <a:t>-DNA is what contains all the information for making our bodies.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 dirty="0">
                <a:solidFill>
                  <a:srgbClr val="FFFFFF"/>
                </a:solidFill>
              </a:rPr>
              <a:t>-All cells need DNA, so DNA replicates by splitting apart at the nitrogen bases and making a copy of </a:t>
            </a:r>
            <a:r>
              <a:rPr lang="en-US" sz="4000" dirty="0" smtClean="0">
                <a:solidFill>
                  <a:srgbClr val="FFFFFF"/>
                </a:solidFill>
              </a:rPr>
              <a:t>itself</a:t>
            </a:r>
            <a:endParaRPr lang="en-US" sz="4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384300"/>
          </a:xfrm>
        </p:spPr>
        <p:txBody>
          <a:bodyPr/>
          <a:lstStyle/>
          <a:p>
            <a:r>
              <a:rPr lang="en-US"/>
              <a:t>Questions: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What is DNA?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	-DNA is the directions for making proteins in our bodies.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Where is DNA located?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	-in the nucleus.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Can DNA leave the nucleus?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	-no!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In the first step of DNA replication, the hydrogen bonds break.  Where do the two DNA strands separate from each other?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		a)  between the phosphates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		b)  between the phosphates and the sugar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		c)  between the sugars and the nitrogen bases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		d)  between the nitrogen bases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	Answer:  D-between the nitrogen bases</a:t>
            </a:r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>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>At what stage of the cell cycle does DNA replication happen? </a:t>
            </a: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 lvl="1"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DNA Review: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solidFill>
                  <a:srgbClr val="FFFFFF"/>
                </a:solidFill>
              </a:rPr>
              <a:t>-DNA never leaves the nucleus of the cell.  If this is true, then how does the rest of the cell get information from the DNA?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FFFFFF"/>
                </a:solidFill>
              </a:rPr>
              <a:t>		</a:t>
            </a:r>
            <a:r>
              <a:rPr lang="en-US" sz="2800" u="sng" dirty="0">
                <a:solidFill>
                  <a:srgbClr val="FFFFFF"/>
                </a:solidFill>
              </a:rPr>
              <a:t>Because DNA never leaves the nucleus, the cell copies DNA into a different form called RNA (in transcription) which can leave the nucleus.  The RNA code is then </a:t>
            </a:r>
            <a:r>
              <a:rPr lang="ja-JP" altLang="en-US" sz="2800" u="sng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800" u="sng" dirty="0">
                <a:solidFill>
                  <a:srgbClr val="FFFFFF"/>
                </a:solidFill>
              </a:rPr>
              <a:t>read</a:t>
            </a:r>
            <a:r>
              <a:rPr lang="ja-JP" altLang="en-US" sz="2800" u="sng" dirty="0">
                <a:solidFill>
                  <a:srgbClr val="FFFFFF"/>
                </a:solidFill>
                <a:latin typeface="Arial"/>
              </a:rPr>
              <a:t>”</a:t>
            </a:r>
            <a:r>
              <a:rPr lang="en-US" sz="2800" u="sng" dirty="0">
                <a:solidFill>
                  <a:srgbClr val="FFFFFF"/>
                </a:solidFill>
              </a:rPr>
              <a:t> and turned into proteins in the cytoplasm of the cell (in translation).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SWBAT define codon and describe the role of mRNA codons in protein synthesis.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SWBAT define anti-codon and describe the role of </a:t>
            </a:r>
            <a:r>
              <a:rPr lang="en-US" dirty="0" err="1" smtClean="0">
                <a:solidFill>
                  <a:srgbClr val="FFFFFF"/>
                </a:solidFill>
              </a:rPr>
              <a:t>tRNA</a:t>
            </a:r>
            <a:r>
              <a:rPr lang="en-US" dirty="0" smtClean="0">
                <a:solidFill>
                  <a:srgbClr val="FFFFFF"/>
                </a:solidFill>
              </a:rPr>
              <a:t> anti-codons.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SWBAT translate a strand of mRNA into the correct amino acid sequence based on the codons present.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91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 vs. Translation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Come up with the complementary </a:t>
            </a:r>
            <a:r>
              <a:rPr lang="en-US" u="sng" dirty="0" smtClean="0">
                <a:solidFill>
                  <a:srgbClr val="FFFFFF"/>
                </a:solidFill>
              </a:rPr>
              <a:t>mRNA </a:t>
            </a:r>
            <a:r>
              <a:rPr lang="en-US" dirty="0" smtClean="0">
                <a:solidFill>
                  <a:srgbClr val="FFFFFF"/>
                </a:solidFill>
              </a:rPr>
              <a:t>strand based on this DNA strand: 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ATGCTTATAGCTAT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82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news broadcast in 28 languages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06040"/>
      </p:ext>
    </p:extLst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2">
      <a:dk1>
        <a:srgbClr val="000000"/>
      </a:dk1>
      <a:lt1>
        <a:srgbClr val="005768"/>
      </a:lt1>
      <a:dk2>
        <a:srgbClr val="0E0F05"/>
      </a:dk2>
      <a:lt2>
        <a:srgbClr val="000000"/>
      </a:lt2>
      <a:accent1>
        <a:srgbClr val="6F8406"/>
      </a:accent1>
      <a:accent2>
        <a:srgbClr val="34380E"/>
      </a:accent2>
      <a:accent3>
        <a:srgbClr val="AAB4B9"/>
      </a:accent3>
      <a:accent4>
        <a:srgbClr val="000000"/>
      </a:accent4>
      <a:accent5>
        <a:srgbClr val="BBC2AA"/>
      </a:accent5>
      <a:accent6>
        <a:srgbClr val="2E320C"/>
      </a:accent6>
      <a:hlink>
        <a:srgbClr val="00CC00"/>
      </a:hlink>
      <a:folHlink>
        <a:srgbClr val="192E00"/>
      </a:folHlink>
    </a:clrScheme>
    <a:fontScheme name="Ocean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9">
        <a:dk1>
          <a:srgbClr val="000000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000000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ean 10">
        <a:dk1>
          <a:srgbClr val="000000"/>
        </a:dk1>
        <a:lt1>
          <a:srgbClr val="006B80"/>
        </a:lt1>
        <a:dk2>
          <a:srgbClr val="0E0F0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000000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ean 11">
        <a:dk1>
          <a:srgbClr val="000000"/>
        </a:dk1>
        <a:lt1>
          <a:srgbClr val="005768"/>
        </a:lt1>
        <a:dk2>
          <a:srgbClr val="0E0F0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AAB4B9"/>
        </a:accent3>
        <a:accent4>
          <a:srgbClr val="000000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ean 12">
        <a:dk1>
          <a:srgbClr val="000000"/>
        </a:dk1>
        <a:lt1>
          <a:srgbClr val="005768"/>
        </a:lt1>
        <a:dk2>
          <a:srgbClr val="0E0F05"/>
        </a:dk2>
        <a:lt2>
          <a:srgbClr val="000000"/>
        </a:lt2>
        <a:accent1>
          <a:srgbClr val="6F8406"/>
        </a:accent1>
        <a:accent2>
          <a:srgbClr val="34380E"/>
        </a:accent2>
        <a:accent3>
          <a:srgbClr val="AAB4B9"/>
        </a:accent3>
        <a:accent4>
          <a:srgbClr val="000000"/>
        </a:accent4>
        <a:accent5>
          <a:srgbClr val="BBC2AA"/>
        </a:accent5>
        <a:accent6>
          <a:srgbClr val="2E320C"/>
        </a:accent6>
        <a:hlink>
          <a:srgbClr val="00CC00"/>
        </a:hlink>
        <a:folHlink>
          <a:srgbClr val="192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703</Words>
  <Application>Microsoft Macintosh PowerPoint</Application>
  <PresentationFormat>On-screen Show (4:3)</PresentationFormat>
  <Paragraphs>107</Paragraphs>
  <Slides>25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Ocean</vt:lpstr>
      <vt:lpstr>Catalyst </vt:lpstr>
      <vt:lpstr>Announcements </vt:lpstr>
      <vt:lpstr>Discovery Probe</vt:lpstr>
      <vt:lpstr>DNA Review</vt:lpstr>
      <vt:lpstr>Questions:</vt:lpstr>
      <vt:lpstr>DNA Review:</vt:lpstr>
      <vt:lpstr>Objectives </vt:lpstr>
      <vt:lpstr>Replication vs. Translation </vt:lpstr>
      <vt:lpstr>Hook</vt:lpstr>
      <vt:lpstr>Summary of Transcription and Translation</vt:lpstr>
      <vt:lpstr>Protein Structure </vt:lpstr>
      <vt:lpstr>PowerPoint Presentation</vt:lpstr>
      <vt:lpstr>What happens in translation?</vt:lpstr>
      <vt:lpstr>What is tRNA? </vt:lpstr>
      <vt:lpstr>PowerPoint Presentation</vt:lpstr>
      <vt:lpstr>Where does translation happen?</vt:lpstr>
      <vt:lpstr>Practice with translating mRNA to amino acids. </vt:lpstr>
      <vt:lpstr>rRNA</vt:lpstr>
      <vt:lpstr>Summary:</vt:lpstr>
      <vt:lpstr>Questions:</vt:lpstr>
      <vt:lpstr>Questions:</vt:lpstr>
      <vt:lpstr>Catalyst </vt:lpstr>
      <vt:lpstr>Transcription and Translation Activity </vt:lpstr>
      <vt:lpstr>Snork Partner Activity </vt:lpstr>
      <vt:lpstr>Transcription and Translation Practice </vt:lpstr>
    </vt:vector>
  </TitlesOfParts>
  <Company>Superstar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Transcription and Translation</dc:title>
  <dc:creator>Lauren Walsh</dc:creator>
  <cp:lastModifiedBy>Administrator</cp:lastModifiedBy>
  <cp:revision>15</cp:revision>
  <dcterms:created xsi:type="dcterms:W3CDTF">2004-10-10T16:35:27Z</dcterms:created>
  <dcterms:modified xsi:type="dcterms:W3CDTF">2012-02-12T22:47:28Z</dcterms:modified>
</cp:coreProperties>
</file>