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79" r:id="rId3"/>
    <p:sldId id="280" r:id="rId4"/>
    <p:sldId id="281" r:id="rId5"/>
    <p:sldId id="282" r:id="rId6"/>
    <p:sldId id="262" r:id="rId7"/>
    <p:sldId id="267" r:id="rId8"/>
    <p:sldId id="268" r:id="rId9"/>
    <p:sldId id="269" r:id="rId10"/>
    <p:sldId id="270" r:id="rId11"/>
    <p:sldId id="271" r:id="rId12"/>
    <p:sldId id="274" r:id="rId13"/>
    <p:sldId id="272" r:id="rId14"/>
    <p:sldId id="273" r:id="rId15"/>
    <p:sldId id="266" r:id="rId16"/>
    <p:sldId id="28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7B6F40-F943-41BC-B5C4-CC6CD22A267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4FABD9-8739-46D3-A111-74A447184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F40-F943-41BC-B5C4-CC6CD22A267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ABD9-8739-46D3-A111-74A44718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F40-F943-41BC-B5C4-CC6CD22A267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ABD9-8739-46D3-A111-74A44718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F40-F943-41BC-B5C4-CC6CD22A267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ABD9-8739-46D3-A111-74A44718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F40-F943-41BC-B5C4-CC6CD22A267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ABD9-8739-46D3-A111-74A44718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F40-F943-41BC-B5C4-CC6CD22A267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ABD9-8739-46D3-A111-74A447184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F40-F943-41BC-B5C4-CC6CD22A267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ABD9-8739-46D3-A111-74A44718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F40-F943-41BC-B5C4-CC6CD22A267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ABD9-8739-46D3-A111-74A44718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F40-F943-41BC-B5C4-CC6CD22A267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ABD9-8739-46D3-A111-74A44718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F40-F943-41BC-B5C4-CC6CD22A267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ABD9-8739-46D3-A111-74A4471849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F40-F943-41BC-B5C4-CC6CD22A267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FABD9-8739-46D3-A111-74A44718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7B6F40-F943-41BC-B5C4-CC6CD22A2677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74FABD9-8739-46D3-A111-74A4471849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emc.maricopa.edu/faculty/farabee/biobk/ATP.gif&amp;imgrefurl=http://www.emc.maricopa.edu/faculty/farabee/biobk/biobookatp.html&amp;usg=__UfbKGwN-GN658_30UNROcTZ8gEM=&amp;h=264&amp;w=393&amp;sz=12&amp;hl=en&amp;start=2&amp;zoom=1&amp;tbnid=pdFxFcTebBd9DM:&amp;tbnh=83&amp;tbnw=124&amp;ei=2r6tTpyeCM-1tweTtYWADw&amp;prev=/search?q=ATP&amp;um=1&amp;hl=en&amp;sa=N&amp;tbm=isch&amp;um=1&amp;itbs=1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www.google.com/imgres?imgurl=http://campus.kellerisd.net/Teachers/22703/Photo%20Library/clip%20art/sun.gif&amp;imgrefurl=http://campus.kellerisd.net/Teachers/22703/Photo%20Library/Forms/DispForm.aspx?ID=7&amp;usg=__6Qd5gRj-2HRuj4DLvVOVq4MAUFI=&amp;h=304&amp;w=315&amp;sz=10&amp;hl=en&amp;start=5&amp;zoom=1&amp;tbnid=RcYLnyZ2MVFYfM:&amp;tbnh=113&amp;tbnw=117&amp;ei=kL6tTt2fK4eJtwfd5an5Dg&amp;prev=/search?q=sun&amp;um=1&amp;hl=en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img.tfd.com/mgh/ceb/thumb/Structural-formula-for-x3b1-D-glucose.jpg&amp;imgrefurl=http://encyclopedia2.thefreedictionary.com/D-glucose&amp;usg=__VgrgcqDBzIiy68xooMsxBHev0hc=&amp;h=219&amp;w=250&amp;sz=9&amp;hl=en&amp;start=6&amp;zoom=1&amp;tbnid=nVOM0Cuev6iEtM:&amp;tbnh=97&amp;tbnw=111&amp;ei=rb6tTp-PNImDtgey2p3sDg&amp;prev=/search?q=glucose&amp;um=1&amp;hl=en&amp;sa=N&amp;tbm=isch&amp;um=1&amp;itbs=1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www.google.com/imgres?imgurl=https://files.nyu.edu/ll1208/public/arrow.png&amp;imgrefurl=https://files.nyu.edu/ll1208/public/Evolution.html&amp;usg=__DzWAQaz0j0V48xwXbbv5Rr-XcxQ=&amp;h=324&amp;w=800&amp;sz=6&amp;hl=en&amp;start=1&amp;zoom=1&amp;tbnid=T_85ys9U-0dDJM:&amp;tbnh=58&amp;tbnw=143&amp;ei=nr6tTuz1FtGatwe0tJTuDg&amp;prev=/search?q=arrow&amp;um=1&amp;hl=en&amp;sa=N&amp;tbm=isch&amp;um=1&amp;itbs=1" TargetMode="External"/><Relationship Id="rId9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imgres?imgurl=http://www.eplantscience.com/botanical_biotechnology_biology_chemistry/images/Plant%20Cells/Chloroplast/image_file/chloroplast25_large.jpg&amp;imgrefurl=http://www.eplantscience.com/botanical_biotechnology_biology_chemistry/images/Plant%20Cells/Chloroplast/image_file/&amp;usg=__Ijj-_VAyxzdZY5bNqo6SBsqxczQ=&amp;h=501&amp;w=748&amp;sz=54&amp;hl=en&amp;start=7&amp;zoom=1&amp;tbnid=GnXRm_V-cx1MjM:&amp;tbnh=94&amp;tbnw=141&amp;ei=fGOsTuDgHMmjtgfY__nWDg&amp;prev=/search?q=chloroplast&amp;um=1&amp;hl=en&amp;sa=N&amp;tbm=isch&amp;um=1&amp;itb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animal-world.com/encyclo/fresh/plants/StemPlants/images/FountainPlant_OphiopogonJaponicusWFPS_C1094.jpg&amp;imgrefurl=http://animal-world.com/encyclo/fresh/plants/PlantSubstrates.htm&amp;usg=__MweV9BiDJ4hIIKQuT5PeFiFklvw=&amp;h=352&amp;w=400&amp;sz=89&amp;hl=en&amp;start=6&amp;zoom=1&amp;tbnid=JEMc1pEYs6cbKM:&amp;tbnh=109&amp;tbnw=124&amp;ei=aWOsTt3PCcS9tgeC8fTfDg&amp;prev=/search?q=plant&amp;um=1&amp;hl=en&amp;sa=N&amp;tbm=isch&amp;um=1&amp;itbs=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www.signsdirect.com/images/Yellow-Warning-Signs/Yellow-Caution-Double-Sided-Warning-Arrow-Sign.gif&amp;imgrefurl=http://www.signsdirect.com/Home/Yellow-Warning-Signs-With-Arrows/Double-Sided-Warning-Arrow.html&amp;usg=__gsQbnt7A4lfItAKKdL_vxXs7XdE=&amp;h=71&amp;w=120&amp;sz=4&amp;hl=en&amp;start=1&amp;zoom=1&amp;tbnid=0qaWSEKvlxeQVM:&amp;tbnh=52&amp;tbnw=88&amp;ei=BretTri6CIbqtgf8uLivBQ&amp;prev=/search?q=double+sided+arrow&amp;um=1&amp;hl=en&amp;sa=N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/imgres?imgurl=http://health-club.org/wp-content/uploads/2011/05/Carbohydrate-food.jpg&amp;imgrefurl=http://health-club.org/foods-rich-carbohydrates&amp;usg=__7hic_-PEA7THzG0w2bumrAHwYz4=&amp;h=350&amp;w=481&amp;sz=55&amp;hl=en&amp;start=3&amp;zoom=1&amp;tbnid=0-6o579aKuvvuM:&amp;tbnh=94&amp;tbnw=129&amp;ei=I7etTrDMB4aHtweDx5T0Dg&amp;prev=/search?q=carbohydrates&amp;um=1&amp;hl=en&amp;sa=N&amp;tbm=isch&amp;um=1&amp;itbs=1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eplantscience.com/botanical_biotechnology_biology_chemistry/images/Plant%20Cells/Chloroplast/image_file/chloroplast25_large.jpg&amp;imgrefurl=http://www.eplantscience.com/botanical_biotechnology_biology_chemistry/images/Plant%20Cells/Chloroplast/image_file/&amp;usg=__Ijj-_VAyxzdZY5bNqo6SBsqxczQ=&amp;h=501&amp;w=748&amp;sz=54&amp;hl=en&amp;start=7&amp;zoom=1&amp;tbnid=GnXRm_V-cx1MjM:&amp;tbnh=94&amp;tbnw=141&amp;ei=fGOsTuDgHMmjtgfY__nWDg&amp;prev=/search?q=chloroplast&amp;um=1&amp;hl=en&amp;sa=N&amp;tbm=isch&amp;um=1&amp;itbs=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Catalyst: CELLULAR RESPIRATION QUIZ : November 8</a:t>
            </a:r>
            <a:r>
              <a:rPr lang="en-US" baseline="30000" dirty="0" smtClean="0"/>
              <a:t>th</a:t>
            </a:r>
            <a:r>
              <a:rPr lang="en-US" dirty="0" smtClean="0"/>
              <a:t>, 2012: 1</a:t>
            </a:r>
            <a:r>
              <a:rPr lang="en-US" baseline="30000" dirty="0" smtClean="0"/>
              <a:t>st</a:t>
            </a:r>
            <a:r>
              <a:rPr lang="en-US" dirty="0" smtClean="0"/>
              <a:t>-3</a:t>
            </a:r>
            <a:r>
              <a:rPr lang="en-US" baseline="30000" dirty="0" smtClean="0"/>
              <a:t>rd</a:t>
            </a:r>
            <a:r>
              <a:rPr lang="en-US" dirty="0" smtClean="0"/>
              <a:t>  periods 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0600" y="2209800"/>
            <a:ext cx="3057148" cy="639762"/>
          </a:xfrm>
        </p:spPr>
        <p:txBody>
          <a:bodyPr/>
          <a:lstStyle/>
          <a:p>
            <a:r>
              <a:rPr lang="en-US" dirty="0" smtClean="0"/>
              <a:t>Expectations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Silently. </a:t>
            </a:r>
          </a:p>
          <a:p>
            <a:r>
              <a:rPr lang="en-US" dirty="0" smtClean="0"/>
              <a:t>By yourself. </a:t>
            </a:r>
          </a:p>
          <a:p>
            <a:r>
              <a:rPr lang="en-US" dirty="0" smtClean="0"/>
              <a:t>In your seat.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72000" y="2286000"/>
            <a:ext cx="3055717" cy="639762"/>
          </a:xfrm>
        </p:spPr>
        <p:txBody>
          <a:bodyPr/>
          <a:lstStyle/>
          <a:p>
            <a:r>
              <a:rPr lang="en-US" dirty="0" smtClean="0"/>
              <a:t>When you finish…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Turn your quiz over.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4887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Chemical Equation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100" b="1" dirty="0" smtClean="0"/>
              <a:t>Key Point 3: </a:t>
            </a:r>
            <a:r>
              <a:rPr lang="en-US" sz="3100" dirty="0" smtClean="0"/>
              <a:t>The chemical equation for photosynthesis is the reverse of the equation for cellular respiration</a:t>
            </a:r>
          </a:p>
          <a:p>
            <a:pPr lvl="1"/>
            <a:r>
              <a:rPr lang="en-US" sz="3100" dirty="0" smtClean="0"/>
              <a:t>Photosynthesis: </a:t>
            </a:r>
          </a:p>
          <a:p>
            <a:pPr lvl="2"/>
            <a:r>
              <a:rPr lang="en-US" sz="3000" b="1" u="sng" dirty="0" smtClean="0">
                <a:solidFill>
                  <a:srgbClr val="FFFF00"/>
                </a:solidFill>
              </a:rPr>
              <a:t>6 CO</a:t>
            </a:r>
            <a:r>
              <a:rPr lang="en-US" sz="3000" b="1" u="sng" baseline="-25000" dirty="0" smtClean="0">
                <a:solidFill>
                  <a:srgbClr val="FFFF00"/>
                </a:solidFill>
              </a:rPr>
              <a:t>2</a:t>
            </a:r>
            <a:r>
              <a:rPr lang="en-US" sz="3000" b="1" u="sng" dirty="0" smtClean="0">
                <a:solidFill>
                  <a:srgbClr val="FFFF00"/>
                </a:solidFill>
              </a:rPr>
              <a:t> + 6 H</a:t>
            </a:r>
            <a:r>
              <a:rPr lang="en-US" sz="3000" b="1" u="sng" baseline="-25000" dirty="0" smtClean="0">
                <a:solidFill>
                  <a:srgbClr val="FFFF00"/>
                </a:solidFill>
              </a:rPr>
              <a:t>2</a:t>
            </a:r>
            <a:r>
              <a:rPr lang="en-US" sz="3000" b="1" u="sng" dirty="0" smtClean="0">
                <a:solidFill>
                  <a:srgbClr val="FFFF00"/>
                </a:solidFill>
              </a:rPr>
              <a:t>O </a:t>
            </a:r>
            <a:r>
              <a:rPr lang="en-US" sz="3000" b="1" u="sng" dirty="0" smtClean="0">
                <a:solidFill>
                  <a:srgbClr val="FFFF00"/>
                </a:solidFill>
                <a:sym typeface="Wingdings" pitchFamily="2" charset="2"/>
              </a:rPr>
              <a:t> </a:t>
            </a:r>
            <a:r>
              <a:rPr lang="en-US" sz="3000" b="1" u="sng" dirty="0" smtClean="0">
                <a:solidFill>
                  <a:srgbClr val="FFFF00"/>
                </a:solidFill>
              </a:rPr>
              <a:t>C</a:t>
            </a:r>
            <a:r>
              <a:rPr lang="en-US" sz="3000" b="1" u="sng" baseline="-25000" dirty="0" smtClean="0">
                <a:solidFill>
                  <a:srgbClr val="FFFF00"/>
                </a:solidFill>
              </a:rPr>
              <a:t>6</a:t>
            </a:r>
            <a:r>
              <a:rPr lang="en-US" sz="3000" b="1" u="sng" dirty="0" smtClean="0">
                <a:solidFill>
                  <a:srgbClr val="FFFF00"/>
                </a:solidFill>
              </a:rPr>
              <a:t>H</a:t>
            </a:r>
            <a:r>
              <a:rPr lang="en-US" sz="3000" b="1" u="sng" baseline="-25000" dirty="0" smtClean="0">
                <a:solidFill>
                  <a:srgbClr val="FFFF00"/>
                </a:solidFill>
              </a:rPr>
              <a:t>12</a:t>
            </a:r>
            <a:r>
              <a:rPr lang="en-US" sz="3000" b="1" u="sng" dirty="0" smtClean="0">
                <a:solidFill>
                  <a:srgbClr val="FFFF00"/>
                </a:solidFill>
              </a:rPr>
              <a:t>O</a:t>
            </a:r>
            <a:r>
              <a:rPr lang="en-US" sz="3000" b="1" u="sng" baseline="-25000" dirty="0" smtClean="0">
                <a:solidFill>
                  <a:srgbClr val="FFFF00"/>
                </a:solidFill>
              </a:rPr>
              <a:t>6</a:t>
            </a:r>
            <a:r>
              <a:rPr lang="en-US" sz="3000" b="1" u="sng" dirty="0" smtClean="0">
                <a:solidFill>
                  <a:srgbClr val="FFFF00"/>
                </a:solidFill>
              </a:rPr>
              <a:t> + 6 O</a:t>
            </a:r>
            <a:r>
              <a:rPr lang="en-US" sz="3000" b="1" u="sng" baseline="-25000" dirty="0" smtClean="0">
                <a:solidFill>
                  <a:srgbClr val="FFFF00"/>
                </a:solidFill>
              </a:rPr>
              <a:t>2 </a:t>
            </a:r>
            <a:endParaRPr lang="en-US" sz="3000" b="1" u="sng" dirty="0" smtClean="0">
              <a:solidFill>
                <a:srgbClr val="FFFF00"/>
              </a:solidFill>
            </a:endParaRPr>
          </a:p>
          <a:p>
            <a:pPr lvl="1"/>
            <a:r>
              <a:rPr lang="en-US" sz="3100" dirty="0" smtClean="0"/>
              <a:t>Cellular respiration: </a:t>
            </a:r>
          </a:p>
          <a:p>
            <a:pPr lvl="2"/>
            <a:r>
              <a:rPr lang="en-US" sz="2900" b="1" u="sng" dirty="0" smtClean="0">
                <a:solidFill>
                  <a:srgbClr val="FFFF00"/>
                </a:solidFill>
              </a:rPr>
              <a:t>C</a:t>
            </a:r>
            <a:r>
              <a:rPr lang="en-US" sz="2900" b="1" u="sng" baseline="-25000" dirty="0" smtClean="0">
                <a:solidFill>
                  <a:srgbClr val="FFFF00"/>
                </a:solidFill>
              </a:rPr>
              <a:t>6</a:t>
            </a:r>
            <a:r>
              <a:rPr lang="en-US" sz="2900" b="1" u="sng" dirty="0" smtClean="0">
                <a:solidFill>
                  <a:srgbClr val="FFFF00"/>
                </a:solidFill>
              </a:rPr>
              <a:t>H</a:t>
            </a:r>
            <a:r>
              <a:rPr lang="en-US" sz="2900" b="1" u="sng" baseline="-25000" dirty="0" smtClean="0">
                <a:solidFill>
                  <a:srgbClr val="FFFF00"/>
                </a:solidFill>
              </a:rPr>
              <a:t>12</a:t>
            </a:r>
            <a:r>
              <a:rPr lang="en-US" sz="2900" b="1" u="sng" dirty="0" smtClean="0">
                <a:solidFill>
                  <a:srgbClr val="FFFF00"/>
                </a:solidFill>
              </a:rPr>
              <a:t>O</a:t>
            </a:r>
            <a:r>
              <a:rPr lang="en-US" sz="2900" b="1" u="sng" baseline="-25000" dirty="0" smtClean="0">
                <a:solidFill>
                  <a:srgbClr val="FFFF00"/>
                </a:solidFill>
              </a:rPr>
              <a:t>6</a:t>
            </a:r>
            <a:r>
              <a:rPr lang="en-US" sz="2900" b="1" u="sng" dirty="0" smtClean="0">
                <a:solidFill>
                  <a:srgbClr val="FFFF00"/>
                </a:solidFill>
              </a:rPr>
              <a:t> + 6 O</a:t>
            </a:r>
            <a:r>
              <a:rPr lang="en-US" sz="2900" b="1" u="sng" baseline="-25000" dirty="0" smtClean="0">
                <a:solidFill>
                  <a:srgbClr val="FFFF00"/>
                </a:solidFill>
              </a:rPr>
              <a:t>2 </a:t>
            </a:r>
            <a:r>
              <a:rPr lang="en-US" sz="2900" b="1" u="sng" dirty="0" smtClean="0">
                <a:solidFill>
                  <a:srgbClr val="FFFF00"/>
                </a:solidFill>
                <a:sym typeface="Wingdings"/>
              </a:rPr>
              <a:t></a:t>
            </a:r>
            <a:r>
              <a:rPr lang="en-US" sz="2900" b="1" u="sng" dirty="0" smtClean="0">
                <a:solidFill>
                  <a:srgbClr val="FFFF00"/>
                </a:solidFill>
              </a:rPr>
              <a:t> 6 CO</a:t>
            </a:r>
            <a:r>
              <a:rPr lang="en-US" sz="2900" b="1" u="sng" baseline="-25000" dirty="0" smtClean="0">
                <a:solidFill>
                  <a:srgbClr val="FFFF00"/>
                </a:solidFill>
              </a:rPr>
              <a:t>2</a:t>
            </a:r>
            <a:r>
              <a:rPr lang="en-US" sz="2900" b="1" u="sng" dirty="0" smtClean="0">
                <a:solidFill>
                  <a:srgbClr val="FFFF00"/>
                </a:solidFill>
              </a:rPr>
              <a:t> + 6 H</a:t>
            </a:r>
            <a:r>
              <a:rPr lang="en-US" sz="2900" b="1" u="sng" baseline="-25000" dirty="0" smtClean="0">
                <a:solidFill>
                  <a:srgbClr val="FFFF00"/>
                </a:solidFill>
              </a:rPr>
              <a:t>2</a:t>
            </a:r>
            <a:r>
              <a:rPr lang="en-US" sz="2900" b="1" u="sng" dirty="0" smtClean="0">
                <a:solidFill>
                  <a:srgbClr val="FFFF00"/>
                </a:solidFill>
              </a:rPr>
              <a:t>O (+36 ATP)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Reactants and Products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100" b="1" dirty="0" smtClean="0"/>
              <a:t>Key Point 4: </a:t>
            </a:r>
            <a:r>
              <a:rPr lang="en-US" sz="3100" dirty="0" smtClean="0"/>
              <a:t>The reactants of </a:t>
            </a:r>
            <a:r>
              <a:rPr lang="en-US" sz="3100" b="1" u="sng" dirty="0" smtClean="0">
                <a:solidFill>
                  <a:srgbClr val="FFFF00"/>
                </a:solidFill>
              </a:rPr>
              <a:t>photosynthesis</a:t>
            </a:r>
            <a:r>
              <a:rPr lang="en-US" sz="3100" dirty="0" smtClean="0"/>
              <a:t> are the products of </a:t>
            </a:r>
            <a:r>
              <a:rPr lang="en-US" sz="3100" b="1" u="sng" dirty="0" smtClean="0">
                <a:solidFill>
                  <a:srgbClr val="FFFF00"/>
                </a:solidFill>
              </a:rPr>
              <a:t>cellular respiration</a:t>
            </a:r>
            <a:r>
              <a:rPr lang="en-US" sz="3100" dirty="0" smtClean="0"/>
              <a:t>, and vice versa</a:t>
            </a:r>
          </a:p>
          <a:p>
            <a:r>
              <a:rPr lang="en-US" sz="3100" dirty="0" smtClean="0"/>
              <a:t>Photosynthesis</a:t>
            </a:r>
          </a:p>
          <a:p>
            <a:pPr lvl="1"/>
            <a:r>
              <a:rPr lang="en-US" sz="2900" dirty="0" smtClean="0"/>
              <a:t>Reactants= </a:t>
            </a:r>
            <a:r>
              <a:rPr lang="en-US" sz="2900" b="1" u="sng" dirty="0" smtClean="0">
                <a:solidFill>
                  <a:srgbClr val="FFFF00"/>
                </a:solidFill>
              </a:rPr>
              <a:t>carbon dioxide and water</a:t>
            </a:r>
            <a:r>
              <a:rPr lang="en-US" sz="2900" dirty="0" smtClean="0"/>
              <a:t>; products= glucose and oxygen</a:t>
            </a:r>
          </a:p>
          <a:p>
            <a:r>
              <a:rPr lang="en-US" sz="3100" dirty="0" smtClean="0"/>
              <a:t>Cellular respiration</a:t>
            </a:r>
          </a:p>
          <a:p>
            <a:pPr lvl="1"/>
            <a:r>
              <a:rPr lang="en-US" sz="2900" dirty="0" smtClean="0"/>
              <a:t>Reactants= </a:t>
            </a:r>
            <a:r>
              <a:rPr lang="en-US" sz="2900" b="1" u="sng" dirty="0" smtClean="0">
                <a:solidFill>
                  <a:srgbClr val="FFFF00"/>
                </a:solidFill>
              </a:rPr>
              <a:t>glucose and oxygen</a:t>
            </a:r>
            <a:r>
              <a:rPr lang="en-US" sz="2900" dirty="0" smtClean="0"/>
              <a:t>; products= carbon dioxide and water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7024744" cy="1143000"/>
          </a:xfrm>
        </p:spPr>
        <p:txBody>
          <a:bodyPr/>
          <a:lstStyle/>
          <a:p>
            <a:r>
              <a:rPr dirty="0" smtClean="0"/>
              <a:t>Energy Transformation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sz="3100" b="1" dirty="0" smtClean="0"/>
              <a:t>Key Point 5: </a:t>
            </a:r>
            <a:r>
              <a:rPr lang="en-US" sz="3100" dirty="0" smtClean="0"/>
              <a:t>Photosynthesis and cellular respiration are different in terms of the energy transformation that they involve</a:t>
            </a:r>
          </a:p>
          <a:p>
            <a:pPr lvl="1"/>
            <a:r>
              <a:rPr lang="en-US" sz="3000" dirty="0" smtClean="0"/>
              <a:t>Photosynthesis transforms </a:t>
            </a:r>
            <a:r>
              <a:rPr lang="en-US" sz="3000" b="1" u="sng" dirty="0" smtClean="0">
                <a:solidFill>
                  <a:srgbClr val="FFFF00"/>
                </a:solidFill>
              </a:rPr>
              <a:t>solar energy </a:t>
            </a:r>
            <a:r>
              <a:rPr lang="en-US" sz="3000" dirty="0" smtClean="0"/>
              <a:t>into </a:t>
            </a:r>
            <a:r>
              <a:rPr lang="en-US" sz="3000" b="1" u="sng" dirty="0" smtClean="0">
                <a:solidFill>
                  <a:srgbClr val="FFFF00"/>
                </a:solidFill>
              </a:rPr>
              <a:t>chemical energy</a:t>
            </a:r>
          </a:p>
          <a:p>
            <a:pPr lvl="1"/>
            <a:r>
              <a:rPr lang="en-US" sz="3000" dirty="0" smtClean="0"/>
              <a:t>Cellular respiration transforms the chemical energy in </a:t>
            </a:r>
            <a:r>
              <a:rPr lang="en-US" sz="3000" b="1" u="sng" dirty="0" smtClean="0">
                <a:solidFill>
                  <a:srgbClr val="FFFF00"/>
                </a:solidFill>
              </a:rPr>
              <a:t>glucose</a:t>
            </a:r>
            <a:r>
              <a:rPr lang="en-US" sz="3000" dirty="0" smtClean="0"/>
              <a:t> into chemical energy in </a:t>
            </a:r>
            <a:r>
              <a:rPr lang="en-US" sz="3000" b="1" u="sng" dirty="0" smtClean="0">
                <a:solidFill>
                  <a:srgbClr val="FFFF00"/>
                </a:solidFill>
              </a:rPr>
              <a:t>ATP</a:t>
            </a:r>
            <a:endParaRPr lang="en-US" sz="3000" b="1" u="sng" dirty="0">
              <a:solidFill>
                <a:srgbClr val="FFFF00"/>
              </a:solidFill>
            </a:endParaRPr>
          </a:p>
        </p:txBody>
      </p:sp>
      <p:pic>
        <p:nvPicPr>
          <p:cNvPr id="30722" name="Picture 2" descr="http://t3.gstatic.com/images?q=tbn:ANd9GcS_U27q6-oghxnlaSJI8kXS5OXGMgKKKQxxTb0G0_19WP1I2Xof5ic2hJ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5410200"/>
            <a:ext cx="1114425" cy="1076326"/>
          </a:xfrm>
          <a:prstGeom prst="rect">
            <a:avLst/>
          </a:prstGeom>
          <a:noFill/>
        </p:spPr>
      </p:pic>
      <p:pic>
        <p:nvPicPr>
          <p:cNvPr id="30724" name="Picture 4" descr="http://t1.gstatic.com/images?q=tbn:ANd9GcSXRyLswp-c9ItsFjlzK1kT8jB-kR4A6X_lvhpqz0BW9yqgtF1aPQAW6zI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5638800"/>
            <a:ext cx="752475" cy="552451"/>
          </a:xfrm>
          <a:prstGeom prst="rect">
            <a:avLst/>
          </a:prstGeom>
          <a:noFill/>
        </p:spPr>
      </p:pic>
      <p:pic>
        <p:nvPicPr>
          <p:cNvPr id="30726" name="Picture 6" descr="http://t0.gstatic.com/images?q=tbn:ANd9GcRe8tVSlZfUM7xf3GOXJhDmqtnQTMP4G7QlH2uipacc6NYOJt_McRJpQVI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5486400"/>
            <a:ext cx="1057275" cy="923925"/>
          </a:xfrm>
          <a:prstGeom prst="rect">
            <a:avLst/>
          </a:prstGeom>
          <a:noFill/>
        </p:spPr>
      </p:pic>
      <p:pic>
        <p:nvPicPr>
          <p:cNvPr id="7" name="Picture 4" descr="http://t1.gstatic.com/images?q=tbn:ANd9GcSXRyLswp-c9ItsFjlzK1kT8jB-kR4A6X_lvhpqz0BW9yqgtF1aPQAW6zI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5638800"/>
            <a:ext cx="752475" cy="552451"/>
          </a:xfrm>
          <a:prstGeom prst="rect">
            <a:avLst/>
          </a:prstGeom>
          <a:noFill/>
        </p:spPr>
      </p:pic>
      <p:pic>
        <p:nvPicPr>
          <p:cNvPr id="30728" name="Picture 8" descr="http://t1.gstatic.com/images?q=tbn:ANd9GcSfdK0BGHGLi6lW-tkuh7V81oJKUgHV38V8xUhqAS_KuQPqDALkGEhdw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799" y="5410200"/>
            <a:ext cx="1479931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Interdependence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This is why plants and animals/humans need each other (interdependence)</a:t>
            </a:r>
          </a:p>
          <a:p>
            <a:pPr lvl="1"/>
            <a:r>
              <a:rPr lang="en-US" sz="3100" dirty="0" smtClean="0"/>
              <a:t>Animals and humans need </a:t>
            </a:r>
            <a:r>
              <a:rPr lang="en-US" sz="3100" b="1" u="sng" dirty="0" smtClean="0">
                <a:solidFill>
                  <a:srgbClr val="FFFF00"/>
                </a:solidFill>
              </a:rPr>
              <a:t>oxygen and glucose</a:t>
            </a:r>
            <a:r>
              <a:rPr lang="en-US" sz="3100" dirty="0" smtClean="0">
                <a:solidFill>
                  <a:srgbClr val="FFFF00"/>
                </a:solidFill>
              </a:rPr>
              <a:t> </a:t>
            </a:r>
            <a:r>
              <a:rPr lang="en-US" sz="3100" dirty="0" smtClean="0"/>
              <a:t>from plants so they can produce </a:t>
            </a:r>
            <a:r>
              <a:rPr lang="en-US" sz="3100" b="1" u="sng" dirty="0" smtClean="0">
                <a:solidFill>
                  <a:srgbClr val="FFFF00"/>
                </a:solidFill>
              </a:rPr>
              <a:t>energy</a:t>
            </a:r>
          </a:p>
          <a:p>
            <a:pPr lvl="1"/>
            <a:r>
              <a:rPr lang="en-US" sz="3100" dirty="0" smtClean="0"/>
              <a:t>Plants need </a:t>
            </a:r>
            <a:r>
              <a:rPr lang="en-US" sz="3100" b="1" u="sng" dirty="0" smtClean="0">
                <a:solidFill>
                  <a:srgbClr val="FFFF00"/>
                </a:solidFill>
              </a:rPr>
              <a:t>carbon dioxide </a:t>
            </a:r>
            <a:r>
              <a:rPr lang="en-US" sz="3100" dirty="0" smtClean="0"/>
              <a:t>from animals and humans so they can produce </a:t>
            </a:r>
            <a:r>
              <a:rPr lang="en-US" sz="3100" b="1" u="sng" dirty="0" smtClean="0">
                <a:solidFill>
                  <a:srgbClr val="FFFF00"/>
                </a:solidFill>
              </a:rPr>
              <a:t>food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52400"/>
            <a:ext cx="7024744" cy="1143000"/>
          </a:xfrm>
        </p:spPr>
        <p:txBody>
          <a:bodyPr/>
          <a:lstStyle/>
          <a:p>
            <a:r>
              <a:rPr dirty="0" smtClean="0"/>
              <a:t>Interdependence</a:t>
            </a:r>
            <a:endParaRPr lang="en-US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295400"/>
            <a:ext cx="50482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Cellular Energy Cards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400" dirty="0" smtClean="0"/>
              <a:t>You may work with a partner OR independently. </a:t>
            </a:r>
          </a:p>
          <a:p>
            <a:r>
              <a:rPr lang="en-US" sz="3400" dirty="0" smtClean="0"/>
              <a:t>Sort the cards into 2 columns—1 for Photosynthesis and 1 for Cellular Respiration (No gluing!) </a:t>
            </a:r>
          </a:p>
          <a:p>
            <a:r>
              <a:rPr lang="en-US" sz="3400" dirty="0" smtClean="0"/>
              <a:t>Check your cards with Ms. Mitchell when you are finished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Knock Out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Rules!</a:t>
            </a:r>
          </a:p>
          <a:p>
            <a:pPr lvl="1"/>
            <a:r>
              <a:rPr lang="en-US" dirty="0" smtClean="0"/>
              <a:t>All partners stand. </a:t>
            </a:r>
          </a:p>
          <a:p>
            <a:pPr lvl="1"/>
            <a:r>
              <a:rPr lang="en-US" dirty="0" smtClean="0"/>
              <a:t>Go around the room. The first pair answers a question. Right = keep standing. Wrong = sit</a:t>
            </a:r>
          </a:p>
          <a:p>
            <a:pPr lvl="1"/>
            <a:r>
              <a:rPr lang="en-US" dirty="0" smtClean="0"/>
              <a:t>Second pair. Right = First pair has to SIT down; second pair gets to stay standing; wrong = sit down; first pair gets to </a:t>
            </a:r>
            <a:r>
              <a:rPr lang="en-US" smtClean="0"/>
              <a:t>keep standing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Prize!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6813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Exit Ticket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b="1" dirty="0" smtClean="0"/>
              <a:t>Answer the questions on the back of your warm-up slip </a:t>
            </a:r>
            <a:r>
              <a:rPr lang="en-US" sz="3200" b="1" u="sng" dirty="0" smtClean="0"/>
              <a:t>without using any notes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What two reactants do plant cells need for photosynthesis?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What is the purpose of photosynthesis?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What process has the equation below?</a:t>
            </a:r>
          </a:p>
          <a:p>
            <a:pPr marL="514350" indent="-514350" algn="ctr">
              <a:buNone/>
            </a:pPr>
            <a:r>
              <a:rPr lang="en-US" sz="3200" b="1" dirty="0" smtClean="0"/>
              <a:t>C</a:t>
            </a:r>
            <a:r>
              <a:rPr lang="en-US" sz="3200" b="1" baseline="-25000" dirty="0" smtClean="0"/>
              <a:t>6</a:t>
            </a:r>
            <a:r>
              <a:rPr lang="en-US" sz="3200" b="1" dirty="0" smtClean="0"/>
              <a:t>H</a:t>
            </a:r>
            <a:r>
              <a:rPr lang="en-US" sz="3200" b="1" baseline="-25000" dirty="0" smtClean="0"/>
              <a:t>12</a:t>
            </a:r>
            <a:r>
              <a:rPr lang="en-US" sz="3200" b="1" dirty="0" smtClean="0"/>
              <a:t>O</a:t>
            </a:r>
            <a:r>
              <a:rPr lang="en-US" sz="3200" b="1" baseline="-25000" dirty="0" smtClean="0"/>
              <a:t>6</a:t>
            </a:r>
            <a:r>
              <a:rPr lang="en-US" sz="3200" b="1" dirty="0" smtClean="0"/>
              <a:t> + 6 O</a:t>
            </a:r>
            <a:r>
              <a:rPr lang="en-US" sz="3200" b="1" baseline="-25000" dirty="0" smtClean="0"/>
              <a:t>2 </a:t>
            </a:r>
            <a:r>
              <a:rPr lang="en-US" sz="3200" b="1" dirty="0" smtClean="0">
                <a:sym typeface="Wingdings"/>
              </a:rPr>
              <a:t></a:t>
            </a:r>
            <a:r>
              <a:rPr lang="en-US" sz="3200" b="1" dirty="0" smtClean="0"/>
              <a:t> 6 CO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+ 6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O (+36 ATP)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Catalyst/Quiz: 5 </a:t>
            </a:r>
            <a:r>
              <a:rPr lang="en-US" sz="2800" dirty="0" smtClean="0"/>
              <a:t>minutes</a:t>
            </a:r>
          </a:p>
          <a:p>
            <a:pPr>
              <a:buNone/>
            </a:pPr>
            <a:r>
              <a:rPr lang="en-US" sz="2800" dirty="0" smtClean="0"/>
              <a:t>Test Scores: 5 minutes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Finish Case Study </a:t>
            </a:r>
            <a:r>
              <a:rPr lang="en-US" sz="2800" dirty="0" smtClean="0"/>
              <a:t>10 </a:t>
            </a:r>
            <a:r>
              <a:rPr lang="en-US" sz="2800" dirty="0" smtClean="0"/>
              <a:t>minutes</a:t>
            </a:r>
          </a:p>
          <a:p>
            <a:pPr>
              <a:buNone/>
            </a:pPr>
            <a:r>
              <a:rPr lang="en-US" sz="2800" dirty="0" smtClean="0"/>
              <a:t>Cellular Respiration vs. Photosynthesis Graphic Organizer: 10 minutes</a:t>
            </a:r>
          </a:p>
          <a:p>
            <a:pPr>
              <a:buNone/>
            </a:pPr>
            <a:r>
              <a:rPr lang="en-US" sz="2800" dirty="0" smtClean="0"/>
              <a:t>Partner </a:t>
            </a:r>
            <a:r>
              <a:rPr lang="en-US" sz="2800" dirty="0" err="1" smtClean="0"/>
              <a:t>Manipulatives</a:t>
            </a:r>
            <a:r>
              <a:rPr lang="en-US" sz="2800" dirty="0" smtClean="0"/>
              <a:t>: 15 minutes </a:t>
            </a:r>
          </a:p>
          <a:p>
            <a:pPr>
              <a:buNone/>
            </a:pPr>
            <a:r>
              <a:rPr lang="en-US" sz="2800" dirty="0" smtClean="0"/>
              <a:t>Knockout!: Remainder</a:t>
            </a:r>
          </a:p>
          <a:p>
            <a:r>
              <a:rPr lang="en-US" sz="2800" b="1" dirty="0" smtClean="0"/>
              <a:t>Homework</a:t>
            </a:r>
            <a:r>
              <a:rPr lang="en-US" sz="2800" dirty="0" smtClean="0"/>
              <a:t>: </a:t>
            </a:r>
          </a:p>
          <a:p>
            <a:pPr lvl="1"/>
            <a:r>
              <a:rPr lang="en-US" sz="2800" u="sng" dirty="0" smtClean="0"/>
              <a:t>Unit 3 Study Guide</a:t>
            </a:r>
          </a:p>
          <a:p>
            <a:pPr lvl="1"/>
            <a:r>
              <a:rPr lang="en-US" sz="2800" u="sng" dirty="0" smtClean="0"/>
              <a:t>Study for Unit 3 Exam</a:t>
            </a:r>
          </a:p>
        </p:txBody>
      </p:sp>
    </p:spTree>
    <p:extLst>
      <p:ext uri="{BB962C8B-B14F-4D97-AF65-F5344CB8AC3E}">
        <p14:creationId xmlns:p14="http://schemas.microsoft.com/office/powerpoint/2010/main" xmlns="" val="37532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02474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Reminders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2296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Office Hours today </a:t>
            </a:r>
          </a:p>
          <a:p>
            <a:pPr eaLnBrk="1" hangingPunct="1"/>
            <a:r>
              <a:rPr lang="en-US" sz="2800" dirty="0" smtClean="0"/>
              <a:t>Dojo Review</a:t>
            </a:r>
          </a:p>
          <a:p>
            <a:pPr eaLnBrk="1" hangingPunct="1"/>
            <a:r>
              <a:rPr lang="en-US" sz="2800" dirty="0" smtClean="0"/>
              <a:t>WEBSITE </a:t>
            </a:r>
            <a:r>
              <a:rPr lang="en-US" sz="2800" dirty="0" smtClean="0"/>
              <a:t>: www.msmitchellbio.weebly.com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9271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Unit 3: 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434644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How do plants make food for themselves?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Why do all organisms need some source of food?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Why do we and most other organisms need oxygen?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75052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024744" cy="1143000"/>
          </a:xfrm>
        </p:spPr>
        <p:txBody>
          <a:bodyPr/>
          <a:lstStyle/>
          <a:p>
            <a:r>
              <a:rPr lang="en-US" dirty="0" smtClean="0"/>
              <a:t>Today’s SPI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 smtClean="0"/>
              <a:t>SPI 3210.3.3 </a:t>
            </a:r>
            <a:r>
              <a:rPr lang="en-US" sz="3600" dirty="0" smtClean="0"/>
              <a:t>Compare and contrast photosynthesis and cellular respiration in terms of energy transformation.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SWBAT compare and contrast photosynthesis and cellular respiration in terms of reactants, products, and energy transformation</a:t>
            </a:r>
          </a:p>
          <a:p>
            <a:r>
              <a:rPr lang="en-US" sz="3600" dirty="0" smtClean="0"/>
              <a:t>SWBAT explain the relationship (interdependence) between photosynthesis and cellular respiration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5861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38400"/>
            <a:ext cx="8305800" cy="990600"/>
          </a:xfrm>
        </p:spPr>
        <p:txBody>
          <a:bodyPr>
            <a:normAutofit fontScale="90000"/>
          </a:bodyPr>
          <a:lstStyle/>
          <a:p>
            <a:r>
              <a:rPr b="1" smtClean="0"/>
              <a:t>Photosynthesis vs. Cellular Respiration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40559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Biology</a:t>
            </a:r>
          </a:p>
          <a:p>
            <a:r>
              <a:rPr lang="en-US" sz="2800" b="1" dirty="0" smtClean="0"/>
              <a:t>Unit 4</a:t>
            </a:r>
          </a:p>
          <a:p>
            <a:r>
              <a:rPr lang="en-US" sz="2800" b="1" dirty="0" smtClean="0"/>
              <a:t>Lesson 9</a:t>
            </a:r>
            <a:endParaRPr lang="en-US" sz="2800" b="1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572000"/>
            <a:ext cx="2209800" cy="1828800"/>
          </a:xfrm>
          <a:prstGeom prst="rect">
            <a:avLst/>
          </a:prstGeom>
          <a:noFill/>
        </p:spPr>
      </p:pic>
      <p:pic>
        <p:nvPicPr>
          <p:cNvPr id="10" name="Picture 4" descr="http://0.tqn.com/d/biology/1/0/W/X/mitochondr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"/>
            <a:ext cx="2286000" cy="1696065"/>
          </a:xfrm>
          <a:prstGeom prst="rect">
            <a:avLst/>
          </a:prstGeom>
          <a:noFill/>
        </p:spPr>
      </p:pic>
      <p:pic>
        <p:nvPicPr>
          <p:cNvPr id="13314" name="Picture 2" descr="http://t0.gstatic.com/images?q=tbn:ANd9GcR0YKicHCUSqjOuFMaVlIxKh6BR6XnRfFMVV3A9v1usOfk1o6kPerMVJ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04800"/>
            <a:ext cx="1828800" cy="1607574"/>
          </a:xfrm>
          <a:prstGeom prst="rect">
            <a:avLst/>
          </a:prstGeom>
          <a:noFill/>
        </p:spPr>
      </p:pic>
      <p:pic>
        <p:nvPicPr>
          <p:cNvPr id="13316" name="Picture 4" descr="http://t1.gstatic.com/images?q=tbn:ANd9GcQIr8evL5wJ7PTCMDCAWXYEBa-w4B-jxYKRLS0DDb_VjDopXdR3TXOh2HEu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3657600"/>
            <a:ext cx="2285997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r>
              <a:rPr dirty="0" smtClean="0"/>
              <a:t>Energy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3124200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smtClean="0"/>
              <a:t>Remember, all living organisms, and therefore all cells, need energy to survive</a:t>
            </a:r>
          </a:p>
          <a:p>
            <a:r>
              <a:rPr lang="en-US" sz="3400" dirty="0" smtClean="0"/>
              <a:t>Photosynthesis and cellular respiration both address the energy needs of cells</a:t>
            </a:r>
          </a:p>
          <a:p>
            <a:r>
              <a:rPr lang="en-US" sz="3400" dirty="0" smtClean="0"/>
              <a:t>Today we will compare and contrast these two cellular processes</a:t>
            </a:r>
            <a:endParaRPr lang="en-US" sz="3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724400"/>
            <a:ext cx="2209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7024744" cy="1143000"/>
          </a:xfrm>
        </p:spPr>
        <p:txBody>
          <a:bodyPr/>
          <a:lstStyle/>
          <a:p>
            <a:r>
              <a:rPr dirty="0" smtClean="0"/>
              <a:t>Purpose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572000"/>
          </a:xfrm>
        </p:spPr>
        <p:txBody>
          <a:bodyPr>
            <a:noAutofit/>
          </a:bodyPr>
          <a:lstStyle/>
          <a:p>
            <a:r>
              <a:rPr lang="en-US" sz="3100" b="1" dirty="0" smtClean="0"/>
              <a:t>Key Point 1: </a:t>
            </a:r>
            <a:r>
              <a:rPr lang="en-US" sz="3100" dirty="0" smtClean="0"/>
              <a:t>Photosynthesis and cellular respiration have different, but related purposes</a:t>
            </a:r>
          </a:p>
          <a:p>
            <a:pPr lvl="1"/>
            <a:r>
              <a:rPr lang="en-US" sz="3000" dirty="0" smtClean="0"/>
              <a:t>The purpose of photosynthesis is </a:t>
            </a:r>
            <a:r>
              <a:rPr lang="en-US" sz="3000" b="1" u="sng" dirty="0" smtClean="0">
                <a:solidFill>
                  <a:schemeClr val="accent6"/>
                </a:solidFill>
              </a:rPr>
              <a:t>to transform energy into food (glucose) </a:t>
            </a:r>
            <a:r>
              <a:rPr lang="en-US" sz="3000" dirty="0" smtClean="0">
                <a:solidFill>
                  <a:schemeClr val="accent6"/>
                </a:solidFill>
              </a:rPr>
              <a:t>for plant cells</a:t>
            </a:r>
          </a:p>
          <a:p>
            <a:pPr lvl="1"/>
            <a:r>
              <a:rPr lang="en-US" sz="3000" dirty="0" smtClean="0"/>
              <a:t>The purpose of cellular respiration is </a:t>
            </a:r>
            <a:r>
              <a:rPr lang="en-US" sz="3000" b="1" u="sng" dirty="0" smtClean="0">
                <a:solidFill>
                  <a:schemeClr val="accent3"/>
                </a:solidFill>
              </a:rPr>
              <a:t>to transform food (glucose) into energy</a:t>
            </a:r>
            <a:r>
              <a:rPr lang="en-US" sz="3000" dirty="0" smtClean="0">
                <a:solidFill>
                  <a:schemeClr val="accent3"/>
                </a:solidFill>
              </a:rPr>
              <a:t> for all cells</a:t>
            </a:r>
            <a:endParaRPr lang="en-US" sz="3000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http://t2.gstatic.com/images?q=tbn:ANd9GcRyNzxDpUixvlffbExXTI6hSHola20jDzcc5ZaxLs-MjPomYFZR9yJaW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5715000"/>
            <a:ext cx="838200" cy="495301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486400"/>
            <a:ext cx="1524000" cy="1143000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Sc7_ynIJQtDGSoFi92c4PP-jMiV2Ap7hbw7xlO1Ssn_vwNj5bfQyWS_8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5486400"/>
            <a:ext cx="1600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24744" cy="1143000"/>
          </a:xfrm>
        </p:spPr>
        <p:txBody>
          <a:bodyPr/>
          <a:lstStyle/>
          <a:p>
            <a:r>
              <a:rPr dirty="0" smtClean="0"/>
              <a:t>Location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600200"/>
            <a:ext cx="6777317" cy="3508977"/>
          </a:xfrm>
        </p:spPr>
        <p:txBody>
          <a:bodyPr>
            <a:normAutofit fontScale="85000" lnSpcReduction="20000"/>
          </a:bodyPr>
          <a:lstStyle/>
          <a:p>
            <a:r>
              <a:rPr lang="en-US" sz="3100" b="1" dirty="0" smtClean="0"/>
              <a:t>Key Point 2: </a:t>
            </a:r>
            <a:r>
              <a:rPr lang="en-US" sz="3100" dirty="0" smtClean="0"/>
              <a:t>Photosynthesis and cellular respiration occur in different parts of the cell</a:t>
            </a:r>
          </a:p>
          <a:p>
            <a:pPr lvl="1"/>
            <a:r>
              <a:rPr lang="en-US" sz="3000" dirty="0" smtClean="0"/>
              <a:t>Photosynthesis occurs in the </a:t>
            </a:r>
            <a:r>
              <a:rPr lang="en-US" sz="3000" b="1" u="sng" dirty="0" smtClean="0">
                <a:solidFill>
                  <a:srgbClr val="FFFF00"/>
                </a:solidFill>
              </a:rPr>
              <a:t>chloroplasts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dirty="0" smtClean="0"/>
              <a:t>of </a:t>
            </a:r>
            <a:r>
              <a:rPr lang="en-US" sz="3000" b="1" u="sng" dirty="0" smtClean="0">
                <a:solidFill>
                  <a:srgbClr val="FFFF00"/>
                </a:solidFill>
              </a:rPr>
              <a:t>plant cells</a:t>
            </a:r>
          </a:p>
          <a:p>
            <a:pPr lvl="1"/>
            <a:r>
              <a:rPr lang="en-US" sz="3000" dirty="0" smtClean="0"/>
              <a:t>Cellular respiration begins in the </a:t>
            </a:r>
            <a:r>
              <a:rPr lang="en-US" sz="3000" b="1" u="sng" dirty="0" smtClean="0">
                <a:solidFill>
                  <a:srgbClr val="FFFF00"/>
                </a:solidFill>
              </a:rPr>
              <a:t>cytoplasm </a:t>
            </a:r>
            <a:r>
              <a:rPr lang="en-US" sz="3000" dirty="0" smtClean="0"/>
              <a:t>but mainly occurs in the </a:t>
            </a:r>
            <a:r>
              <a:rPr lang="en-US" sz="3000" b="1" u="sng" dirty="0" smtClean="0">
                <a:solidFill>
                  <a:srgbClr val="FFFF00"/>
                </a:solidFill>
              </a:rPr>
              <a:t>mitochondria</a:t>
            </a:r>
            <a:r>
              <a:rPr lang="en-US" sz="3000" dirty="0" smtClean="0"/>
              <a:t> of </a:t>
            </a:r>
            <a:r>
              <a:rPr lang="en-US" sz="3000" b="1" u="sng" dirty="0" smtClean="0">
                <a:solidFill>
                  <a:srgbClr val="FFFF00"/>
                </a:solidFill>
              </a:rPr>
              <a:t>all cells</a:t>
            </a:r>
          </a:p>
          <a:p>
            <a:pPr lvl="2"/>
            <a:r>
              <a:rPr lang="en-US" sz="2700" dirty="0" smtClean="0"/>
              <a:t>Anaerobic= cytoplasm; aerobic= mitochondria</a:t>
            </a:r>
            <a:endParaRPr lang="en-US" sz="2700" dirty="0"/>
          </a:p>
        </p:txBody>
      </p:sp>
      <p:pic>
        <p:nvPicPr>
          <p:cNvPr id="4" name="Picture 4" descr="http://0.tqn.com/d/biology/1/0/W/X/mitochondr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5486400"/>
            <a:ext cx="1524000" cy="1130710"/>
          </a:xfrm>
          <a:prstGeom prst="rect">
            <a:avLst/>
          </a:prstGeom>
          <a:noFill/>
        </p:spPr>
      </p:pic>
      <p:pic>
        <p:nvPicPr>
          <p:cNvPr id="5" name="Picture 4" descr="http://t1.gstatic.com/images?q=tbn:ANd9GcQIr8evL5wJ7PTCMDCAWXYEBa-w4B-jxYKRLS0DDb_VjDopXdR3TXOh2HE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5486400"/>
            <a:ext cx="1447797" cy="1158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233</TotalTime>
  <Words>640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Catalyst: CELLULAR RESPIRATION QUIZ : November 8th, 2012: 1st-3rd  periods </vt:lpstr>
      <vt:lpstr>Today’s Agenda</vt:lpstr>
      <vt:lpstr>Reminders</vt:lpstr>
      <vt:lpstr>Unit 3: Guiding Questions</vt:lpstr>
      <vt:lpstr>Today’s SPI &amp; Objectives</vt:lpstr>
      <vt:lpstr>Photosynthesis vs. Cellular Respiration</vt:lpstr>
      <vt:lpstr>Energy</vt:lpstr>
      <vt:lpstr>Purpose</vt:lpstr>
      <vt:lpstr>Location</vt:lpstr>
      <vt:lpstr>Chemical Equation</vt:lpstr>
      <vt:lpstr>Reactants and Products</vt:lpstr>
      <vt:lpstr>Energy Transformation</vt:lpstr>
      <vt:lpstr>Interdependence</vt:lpstr>
      <vt:lpstr>Interdependence</vt:lpstr>
      <vt:lpstr>Cellular Energy Cards</vt:lpstr>
      <vt:lpstr>Knock Out </vt:lpstr>
      <vt:lpstr>Exit Ticket</vt:lpstr>
    </vt:vector>
  </TitlesOfParts>
  <Company>MCS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(5 minutes)</dc:title>
  <dc:creator>Student128</dc:creator>
  <cp:lastModifiedBy>MITCHELLM5</cp:lastModifiedBy>
  <cp:revision>29</cp:revision>
  <dcterms:created xsi:type="dcterms:W3CDTF">2011-10-30T20:10:30Z</dcterms:created>
  <dcterms:modified xsi:type="dcterms:W3CDTF">2012-11-07T22:35:04Z</dcterms:modified>
</cp:coreProperties>
</file>