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60" r:id="rId4"/>
    <p:sldId id="262" r:id="rId5"/>
    <p:sldId id="263" r:id="rId6"/>
    <p:sldId id="264" r:id="rId7"/>
    <p:sldId id="269" r:id="rId8"/>
    <p:sldId id="276" r:id="rId9"/>
    <p:sldId id="279" r:id="rId10"/>
    <p:sldId id="277" r:id="rId11"/>
    <p:sldId id="278" r:id="rId12"/>
    <p:sldId id="270" r:id="rId13"/>
    <p:sldId id="271" r:id="rId14"/>
    <p:sldId id="272" r:id="rId15"/>
    <p:sldId id="273" r:id="rId16"/>
    <p:sldId id="274" r:id="rId17"/>
    <p:sldId id="275" r:id="rId18"/>
    <p:sldId id="281" r:id="rId19"/>
    <p:sldId id="266" r:id="rId20"/>
    <p:sldId id="280" r:id="rId21"/>
    <p:sldId id="26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03FADFC-37BF-4B18-878C-091934A3DBB0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6C87EC-7C66-418A-AB34-B7E70556A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ADFC-37BF-4B18-878C-091934A3DBB0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87EC-7C66-418A-AB34-B7E70556A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03FADFC-37BF-4B18-878C-091934A3DBB0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66C87EC-7C66-418A-AB34-B7E70556A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ADFC-37BF-4B18-878C-091934A3DBB0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6C87EC-7C66-418A-AB34-B7E70556AF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ADFC-37BF-4B18-878C-091934A3DBB0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66C87EC-7C66-418A-AB34-B7E70556AF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3FADFC-37BF-4B18-878C-091934A3DBB0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66C87EC-7C66-418A-AB34-B7E70556AF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3FADFC-37BF-4B18-878C-091934A3DBB0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66C87EC-7C66-418A-AB34-B7E70556AF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ADFC-37BF-4B18-878C-091934A3DBB0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6C87EC-7C66-418A-AB34-B7E70556A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ADFC-37BF-4B18-878C-091934A3DBB0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6C87EC-7C66-418A-AB34-B7E70556A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ADFC-37BF-4B18-878C-091934A3DBB0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6C87EC-7C66-418A-AB34-B7E70556AF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03FADFC-37BF-4B18-878C-091934A3DBB0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66C87EC-7C66-418A-AB34-B7E70556AF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3FADFC-37BF-4B18-878C-091934A3DBB0}" type="datetimeFigureOut">
              <a:rPr lang="en-US" smtClean="0"/>
              <a:pPr/>
              <a:t>11/5/12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6C87EC-7C66-418A-AB34-B7E70556A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faqs.org/nutrition/images/nwaz_01_img0048.jpg&amp;imgrefurl=http://www.faqs.org/nutrition/Ca-De/Carbohydrates.html&amp;usg=__PSVxGy5L8r3lOhk8Curb_7qGysQ=&amp;h=429&amp;w=347&amp;sz=42&amp;hl=en&amp;start=3&amp;zoom=1&amp;tbnid=AgyVIQNRNFmhJM:&amp;tbnh=126&amp;tbnw=102&amp;ei=Q2CkToXWNZSCtgewyayWBQ&amp;prev=/search?q=carbohydrates&amp;um=1&amp;hl=en&amp;sa=N&amp;tbm=isch&amp;um=1&amp;itbs=1" TargetMode="External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Catalyst #9 or 10: November 6</a:t>
            </a:r>
            <a:r>
              <a:rPr lang="en-US" b="1" baseline="30000" dirty="0" smtClean="0"/>
              <a:t>th</a:t>
            </a:r>
            <a:r>
              <a:rPr lang="en-US" b="1" dirty="0" smtClean="0"/>
              <a:t> (5 minutes) </a:t>
            </a:r>
            <a:r>
              <a:rPr lang="en-US" b="1" dirty="0" smtClean="0">
                <a:sym typeface="Wingdings"/>
              </a:rPr>
              <a:t> COMPLETE SENTENCES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What does aerobic mean?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In what part of the cell does aerobic respiration occur? 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 startAt="3"/>
            </a:pPr>
            <a:r>
              <a:rPr lang="en-US" sz="3600" b="1" dirty="0" smtClean="0"/>
              <a:t>What gas is produced and released by cells during the Krebs cycle?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 startAt="3"/>
            </a:pPr>
            <a:r>
              <a:rPr lang="en-US" sz="3600" b="1" dirty="0" smtClean="0"/>
              <a:t>How many ATP are produced during the electron transport chain?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 smtClean="0"/>
          </a:p>
          <a:p>
            <a:pPr marL="514350" indent="-514350">
              <a:buFont typeface="+mj-lt"/>
              <a:buAutoNum type="arabicPeriod"/>
            </a:pPr>
            <a:endParaRPr lang="en-US" sz="3200" b="1" dirty="0" smtClean="0"/>
          </a:p>
          <a:p>
            <a:pPr marL="880110" lvl="1" indent="-514350">
              <a:buFont typeface="+mj-lt"/>
              <a:buAutoNum type="alphaUcPeriod"/>
            </a:pPr>
            <a:endParaRPr lang="en-US" sz="2400" b="1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97522" cy="54674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72200" y="3352800"/>
            <a:ext cx="3124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Word Bank</a:t>
            </a:r>
            <a:r>
              <a:rPr lang="en-US" b="1" dirty="0"/>
              <a:t> </a:t>
            </a:r>
            <a:r>
              <a:rPr lang="en-US" dirty="0"/>
              <a:t>(each word only used once)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2 ATP      2 ATP      32 ATP      8 NADH      2 FADH</a:t>
            </a:r>
            <a:r>
              <a:rPr lang="en-US" b="1" baseline="-25000" dirty="0"/>
              <a:t>2</a:t>
            </a:r>
            <a:r>
              <a:rPr lang="en-US" b="1" dirty="0"/>
              <a:t>      Electron transport chain      Mitochondria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Cytoplasm      Fermentation      Glycolysis      Glucose      Pyruvate      Lactic acid      Krebs Cycle</a:t>
            </a:r>
            <a:endParaRPr lang="en-US" dirty="0"/>
          </a:p>
          <a:p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50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6" y="0"/>
            <a:ext cx="8946911" cy="4648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" y="2667000"/>
            <a:ext cx="3124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Word Bank</a:t>
            </a:r>
            <a:r>
              <a:rPr lang="en-US" b="1" dirty="0"/>
              <a:t> </a:t>
            </a:r>
            <a:r>
              <a:rPr lang="en-US" dirty="0"/>
              <a:t>(each word only used once)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2 ATP      2 ATP      32 ATP      8 NADH      2 FADH</a:t>
            </a:r>
            <a:r>
              <a:rPr lang="en-US" b="1" baseline="-25000" dirty="0"/>
              <a:t>2</a:t>
            </a:r>
            <a:r>
              <a:rPr lang="en-US" b="1" dirty="0"/>
              <a:t>      Electron transport chain      Mitochondria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Cytoplasm      Fermentation      Glycolysis      Glucose      Pyruvate      Lactic acid      Krebs Cycle</a:t>
            </a:r>
            <a:endParaRPr lang="en-US" dirty="0"/>
          </a:p>
          <a:p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347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 smtClean="0"/>
              <a:t>Cellular Respiration Concept Map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What reactant is needed to begin cellular respiration?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Glucose</a:t>
            </a:r>
          </a:p>
          <a:p>
            <a:r>
              <a:rPr lang="en-US" sz="3000" dirty="0" smtClean="0"/>
              <a:t>During what stage of cellular respiration is glucose broken down?</a:t>
            </a:r>
          </a:p>
          <a:p>
            <a:pPr lvl="1"/>
            <a:r>
              <a:rPr lang="en-US" sz="2800" b="1" dirty="0" err="1" smtClean="0">
                <a:solidFill>
                  <a:srgbClr val="FFFF00"/>
                </a:solidFill>
              </a:rPr>
              <a:t>Glycolysis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r>
              <a:rPr lang="en-US" sz="3000" dirty="0" smtClean="0"/>
              <a:t>How many ATP are produced during </a:t>
            </a:r>
            <a:r>
              <a:rPr lang="en-US" sz="3000" dirty="0" err="1" smtClean="0"/>
              <a:t>glycolysis</a:t>
            </a:r>
            <a:r>
              <a:rPr lang="en-US" sz="3000" dirty="0" smtClean="0"/>
              <a:t>?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2 ATP</a:t>
            </a:r>
          </a:p>
          <a:p>
            <a:r>
              <a:rPr lang="en-US" sz="3000" dirty="0" smtClean="0"/>
              <a:t>In what part of the cell does </a:t>
            </a:r>
            <a:r>
              <a:rPr lang="en-US" sz="3000" dirty="0" err="1" smtClean="0"/>
              <a:t>glycolysis</a:t>
            </a:r>
            <a:r>
              <a:rPr lang="en-US" sz="3000" dirty="0" smtClean="0"/>
              <a:t> occur?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Cytoplasm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Cellular Respiration Concept Map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3000" dirty="0" smtClean="0"/>
              <a:t>Is </a:t>
            </a:r>
            <a:r>
              <a:rPr lang="en-US" sz="3000" dirty="0" err="1" smtClean="0"/>
              <a:t>glycolysis</a:t>
            </a:r>
            <a:r>
              <a:rPr lang="en-US" sz="3000" dirty="0" smtClean="0"/>
              <a:t> considered aerobic or anaerobic respiration?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Anaerobic respiration</a:t>
            </a:r>
          </a:p>
          <a:p>
            <a:r>
              <a:rPr lang="en-US" sz="3000" dirty="0" smtClean="0"/>
              <a:t>What is not required for anaerobic respiration to occur?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Oxygen</a:t>
            </a:r>
          </a:p>
          <a:p>
            <a:r>
              <a:rPr lang="en-US" sz="3000" dirty="0" smtClean="0"/>
              <a:t>What product of </a:t>
            </a:r>
            <a:r>
              <a:rPr lang="en-US" sz="3000" dirty="0" err="1" smtClean="0"/>
              <a:t>glycolysis</a:t>
            </a:r>
            <a:r>
              <a:rPr lang="en-US" sz="3000" dirty="0" smtClean="0"/>
              <a:t> is used during aerobic respiration (Krebs cycle and electron transport chain)?</a:t>
            </a:r>
          </a:p>
          <a:p>
            <a:pPr lvl="1"/>
            <a:r>
              <a:rPr lang="en-US" sz="2800" b="1" dirty="0" err="1" smtClean="0">
                <a:solidFill>
                  <a:srgbClr val="FFFF00"/>
                </a:solidFill>
              </a:rPr>
              <a:t>Pyruvate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Cellular Respiration Concept Map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000" dirty="0" smtClean="0"/>
              <a:t>What is the name of the process that </a:t>
            </a:r>
            <a:r>
              <a:rPr lang="en-US" sz="3000" dirty="0" err="1" smtClean="0"/>
              <a:t>pyruvate</a:t>
            </a:r>
            <a:r>
              <a:rPr lang="en-US" sz="3000" dirty="0" smtClean="0"/>
              <a:t> is used in when oxygen is not present (anaerobic) after </a:t>
            </a:r>
            <a:r>
              <a:rPr lang="en-US" sz="3000" dirty="0" err="1" smtClean="0"/>
              <a:t>glycolysis</a:t>
            </a:r>
            <a:r>
              <a:rPr lang="en-US" sz="3000" dirty="0" smtClean="0"/>
              <a:t>?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Fermentation</a:t>
            </a:r>
          </a:p>
          <a:p>
            <a:r>
              <a:rPr lang="en-US" sz="3000" dirty="0" smtClean="0"/>
              <a:t>What is produced during fermentation?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Lactic acid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Cellular Respiration Concept Map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What stage comes after </a:t>
            </a:r>
            <a:r>
              <a:rPr lang="en-US" sz="3200" dirty="0" err="1" smtClean="0"/>
              <a:t>glycolysis</a:t>
            </a:r>
            <a:r>
              <a:rPr lang="en-US" sz="3200" dirty="0" smtClean="0"/>
              <a:t> and begins aerobic respiration?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Krebs cycle</a:t>
            </a:r>
          </a:p>
          <a:p>
            <a:r>
              <a:rPr lang="en-US" sz="3200" dirty="0" smtClean="0"/>
              <a:t>In what part of the cell does the Krebs cycle occur?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Mitochondria</a:t>
            </a:r>
          </a:p>
          <a:p>
            <a:r>
              <a:rPr lang="en-US" sz="3200" dirty="0" smtClean="0"/>
              <a:t>What gas is produced by cells during the Krebs cycle?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CO2 (carbon dioxide)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Cellular Respiration Concept Map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many ATP are produced during the Krebs cycle?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2 ATP</a:t>
            </a:r>
          </a:p>
          <a:p>
            <a:r>
              <a:rPr lang="en-US" sz="3200" dirty="0" smtClean="0"/>
              <a:t>What two electron carriers are produced in the Krebs cycle and used in the final stage of cellular respiration?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8 NADH and 2 FADH2</a:t>
            </a:r>
            <a:endParaRPr lang="en-US" sz="3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Cellular Respiration Concept Map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What is the third and final stage of cellular respiration?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Electron transport chain</a:t>
            </a:r>
          </a:p>
          <a:p>
            <a:r>
              <a:rPr lang="en-US" sz="3200" dirty="0" smtClean="0"/>
              <a:t>What product of cellular respiration is formed during the electron transport chain?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Water (H2O)</a:t>
            </a:r>
          </a:p>
          <a:p>
            <a:r>
              <a:rPr lang="en-US" sz="3200" dirty="0" smtClean="0"/>
              <a:t>How many ATP are produced during the electron transport chain?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32 ATP</a:t>
            </a:r>
            <a:endParaRPr lang="en-US" sz="3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CFU: Agree/Disagree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Oxygen is the reactant broken down in glycolysis. A/D</a:t>
            </a:r>
          </a:p>
          <a:p>
            <a:r>
              <a:rPr lang="en-US" sz="2800" dirty="0" smtClean="0"/>
              <a:t>The Krebs Cycle occurs in the mitochondria. </a:t>
            </a:r>
          </a:p>
          <a:p>
            <a:r>
              <a:rPr lang="en-US" sz="2800" dirty="0" smtClean="0"/>
              <a:t>The </a:t>
            </a:r>
            <a:r>
              <a:rPr lang="en-US" sz="2800" u="sng" dirty="0" smtClean="0"/>
              <a:t>electron transport chain</a:t>
            </a:r>
            <a:r>
              <a:rPr lang="en-US" sz="2800" dirty="0" smtClean="0"/>
              <a:t> produces 36 ATP. </a:t>
            </a:r>
          </a:p>
          <a:p>
            <a:r>
              <a:rPr lang="en-US" sz="2800" dirty="0" smtClean="0"/>
              <a:t>Cellular respiration converts chemical energy to solar energy. 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82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Respiration Case Study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Some </a:t>
            </a:r>
            <a:r>
              <a:rPr lang="en-US" sz="2800" dirty="0" smtClean="0"/>
              <a:t>vocabulary: case study, cyanide, coroner</a:t>
            </a:r>
          </a:p>
          <a:p>
            <a:r>
              <a:rPr lang="en-US" sz="2800" dirty="0" smtClean="0"/>
              <a:t>Intro to case study </a:t>
            </a:r>
            <a:endParaRPr lang="en-US" sz="2800" dirty="0" smtClean="0"/>
          </a:p>
          <a:p>
            <a:r>
              <a:rPr lang="en-US" sz="2800" dirty="0"/>
              <a:t>Partner work expectations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3048000"/>
            <a:ext cx="3467100" cy="2159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200400"/>
            <a:ext cx="5486400" cy="351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4100" dirty="0" smtClean="0"/>
              <a:t>Catalyst (</a:t>
            </a:r>
            <a:r>
              <a:rPr lang="en-US" sz="4100" dirty="0"/>
              <a:t>5</a:t>
            </a:r>
            <a:r>
              <a:rPr lang="en-US" sz="4100" dirty="0" smtClean="0"/>
              <a:t> minutes)</a:t>
            </a:r>
          </a:p>
          <a:p>
            <a:r>
              <a:rPr lang="en-US" sz="4100" dirty="0" smtClean="0"/>
              <a:t>WORD WHACK (5 minutes) </a:t>
            </a:r>
          </a:p>
          <a:p>
            <a:r>
              <a:rPr lang="en-US" sz="4100" dirty="0" smtClean="0"/>
              <a:t>Cellular Respiration Review and Concept Map (15 minutes)</a:t>
            </a:r>
          </a:p>
          <a:p>
            <a:r>
              <a:rPr lang="en-US" sz="4100" dirty="0" smtClean="0"/>
              <a:t>Case Study (</a:t>
            </a:r>
            <a:r>
              <a:rPr lang="en-US" sz="4100" dirty="0" smtClean="0"/>
              <a:t>20 minutes)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3600" b="1" dirty="0" smtClean="0"/>
              <a:t>Homework</a:t>
            </a:r>
            <a:r>
              <a:rPr lang="en-US" sz="3600" dirty="0" smtClean="0"/>
              <a:t>: </a:t>
            </a:r>
          </a:p>
          <a:p>
            <a:r>
              <a:rPr lang="en-US" sz="3600" dirty="0" smtClean="0"/>
              <a:t>Study for Cellular Respiration quiz </a:t>
            </a:r>
          </a:p>
          <a:p>
            <a:pPr lvl="1"/>
            <a:r>
              <a:rPr lang="en-US" sz="3600" u="sng" dirty="0" smtClean="0"/>
              <a:t>Review sections 8.2 and 8.3 in book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Read through Part 1 entirely. This can be done silently, read-aloud, </a:t>
            </a:r>
            <a:r>
              <a:rPr lang="en-US" dirty="0" smtClean="0"/>
              <a:t>or popcorn reading. </a:t>
            </a:r>
            <a:endParaRPr lang="en-US" dirty="0" smtClean="0"/>
          </a:p>
          <a:p>
            <a:r>
              <a:rPr lang="en-US" dirty="0" smtClean="0"/>
              <a:t>2. Answer the questions for Part 1. Remember, </a:t>
            </a:r>
            <a:r>
              <a:rPr lang="en-US" b="1" dirty="0" smtClean="0">
                <a:solidFill>
                  <a:schemeClr val="accent2"/>
                </a:solidFill>
              </a:rPr>
              <a:t>each partner </a:t>
            </a:r>
            <a:r>
              <a:rPr lang="en-US" dirty="0" smtClean="0"/>
              <a:t>will turn in answers. Make sure your answers are in complete sentences. </a:t>
            </a:r>
          </a:p>
          <a:p>
            <a:r>
              <a:rPr lang="en-US" dirty="0" smtClean="0"/>
              <a:t>3. Read through Part 2: Autopsy Report. </a:t>
            </a:r>
          </a:p>
          <a:p>
            <a:r>
              <a:rPr lang="en-US" dirty="0" smtClean="0"/>
              <a:t>4. Answer questions for Part 2</a:t>
            </a:r>
            <a:r>
              <a:rPr lang="en-US" dirty="0" smtClean="0"/>
              <a:t>.</a:t>
            </a:r>
          </a:p>
          <a:p>
            <a:r>
              <a:rPr lang="en-US" dirty="0" smtClean="0"/>
              <a:t>5. If you and your partner finish early, you may begin working on Unit 3 study guide.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65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Reminder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Cellular Respiration quiz tomorrow (or Thursday) </a:t>
            </a:r>
          </a:p>
          <a:p>
            <a:r>
              <a:rPr lang="en-US" sz="3400" dirty="0" smtClean="0"/>
              <a:t>Review Sections 8.2 and 8.3 in </a:t>
            </a:r>
            <a:r>
              <a:rPr lang="en-US" sz="3400" smtClean="0"/>
              <a:t>your textbook. 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Reminders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Office hours </a:t>
            </a:r>
            <a:r>
              <a:rPr lang="en-US" sz="2800" dirty="0" smtClean="0"/>
              <a:t>today: Canceled 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Cellular respiration quiz: TOMORROW 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Dojo Review tomorrow 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Unit 3 Study Guide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96112"/>
          </a:xfrm>
        </p:spPr>
        <p:txBody>
          <a:bodyPr/>
          <a:lstStyle/>
          <a:p>
            <a:r>
              <a:rPr lang="en-US" dirty="0" smtClean="0"/>
              <a:t>Unit 3: Guiding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8183880" cy="4346448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How do plants make food for themselves?</a:t>
            </a:r>
          </a:p>
          <a:p>
            <a:r>
              <a:rPr lang="en-US" sz="3600" b="1" dirty="0" smtClean="0"/>
              <a:t>Why do all organisms need some source of food?</a:t>
            </a:r>
          </a:p>
          <a:p>
            <a:r>
              <a:rPr lang="en-US" sz="3600" b="1" dirty="0" smtClean="0">
                <a:solidFill>
                  <a:schemeClr val="accent5"/>
                </a:solidFill>
              </a:rPr>
              <a:t>Why do we and most other organisms need oxygen?</a:t>
            </a: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SPI &amp;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SPI 3210.3.2 </a:t>
            </a:r>
            <a:r>
              <a:rPr lang="en-US" sz="3200" dirty="0" smtClean="0"/>
              <a:t>Distinguish between aerobic and anaerobic respiration. </a:t>
            </a:r>
          </a:p>
          <a:p>
            <a:endParaRPr lang="en-US" sz="3600" dirty="0" smtClean="0"/>
          </a:p>
          <a:p>
            <a:r>
              <a:rPr lang="en-US" sz="3600" dirty="0"/>
              <a:t>SWBAT summarize the overall process of aerobic respiration in terms of its location and products </a:t>
            </a:r>
          </a:p>
          <a:p>
            <a:r>
              <a:rPr lang="en-US" sz="3600" dirty="0" smtClean="0"/>
              <a:t>SWBAT </a:t>
            </a:r>
            <a:r>
              <a:rPr lang="en-US" sz="3600" dirty="0" smtClean="0"/>
              <a:t>analyze a real world cellular respiration case study. </a:t>
            </a: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438400"/>
            <a:ext cx="8305800" cy="990600"/>
          </a:xfrm>
        </p:spPr>
        <p:txBody>
          <a:bodyPr/>
          <a:lstStyle/>
          <a:p>
            <a:r>
              <a:rPr b="1" smtClean="0"/>
              <a:t>Cellular </a:t>
            </a:r>
            <a:r>
              <a:rPr lang="en-US" b="1" dirty="0" smtClean="0"/>
              <a:t>Respiration Review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405596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Biology</a:t>
            </a:r>
          </a:p>
          <a:p>
            <a:r>
              <a:rPr lang="en-US" sz="2800" b="1" dirty="0" smtClean="0"/>
              <a:t>Unit 3</a:t>
            </a:r>
          </a:p>
          <a:p>
            <a:r>
              <a:rPr lang="en-US" sz="2800" b="1" dirty="0" smtClean="0"/>
              <a:t>Lesson 8</a:t>
            </a:r>
            <a:endParaRPr lang="en-US" sz="2800" b="1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657600"/>
            <a:ext cx="2053750" cy="1981200"/>
          </a:xfrm>
          <a:prstGeom prst="rect">
            <a:avLst/>
          </a:prstGeom>
          <a:noFill/>
        </p:spPr>
      </p:pic>
      <p:pic>
        <p:nvPicPr>
          <p:cNvPr id="20482" name="Picture 2" descr="http://t1.gstatic.com/images?q=tbn:ANd9GcQfSarHgL0dAUbuHXit7__C7X9cxT9dW0kA8FxGAswfdh6T5KK78p3PpA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429000"/>
            <a:ext cx="1676400" cy="2070847"/>
          </a:xfrm>
          <a:prstGeom prst="rect">
            <a:avLst/>
          </a:prstGeo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371600" y="609600"/>
            <a:ext cx="1878012" cy="1951038"/>
          </a:xfrm>
          <a:prstGeom prst="rect">
            <a:avLst/>
          </a:prstGeom>
        </p:spPr>
      </p:pic>
      <p:pic>
        <p:nvPicPr>
          <p:cNvPr id="10" name="Picture 4" descr="http://0.tqn.com/d/biology/1/0/W/X/mitochondrion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1200" y="762000"/>
            <a:ext cx="23622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WORD </a:t>
            </a:r>
            <a:r>
              <a:rPr lang="en-US" dirty="0" smtClean="0"/>
              <a:t>WHACK: Cellular Respiration Review 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Review of rules</a:t>
            </a:r>
          </a:p>
          <a:p>
            <a:r>
              <a:rPr lang="en-US" sz="3400" dirty="0" smtClean="0"/>
              <a:t>Expectations for participants at the board</a:t>
            </a:r>
          </a:p>
          <a:p>
            <a:r>
              <a:rPr lang="en-US" sz="3400" dirty="0" smtClean="0"/>
              <a:t>Expectations for whole class </a:t>
            </a:r>
          </a:p>
          <a:p>
            <a:r>
              <a:rPr lang="en-US" sz="3400" dirty="0" smtClean="0"/>
              <a:t>How to participate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WHACK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600200"/>
            <a:ext cx="2667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BA79D"/>
                </a:solidFill>
              </a:rPr>
              <a:t>Cellular Respiration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2667000"/>
            <a:ext cx="2667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Aerobic Respiration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1676400"/>
            <a:ext cx="2667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/>
                </a:solidFill>
              </a:rPr>
              <a:t>Anaerobic respiration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5181600"/>
            <a:ext cx="2667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5"/>
                </a:solidFill>
              </a:rPr>
              <a:t>Lactic Acid Fermentation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32766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Glycolysis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43434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</a:rPr>
              <a:t>Krebs Cycle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5486400"/>
            <a:ext cx="2667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Electron Transport Chain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31242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Mitochondria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38600" y="3962400"/>
            <a:ext cx="2667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ATP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8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Map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Expectations</a:t>
            </a:r>
          </a:p>
          <a:p>
            <a:r>
              <a:rPr lang="en-US" sz="3200" dirty="0" smtClean="0"/>
              <a:t>Structure: Us + You</a:t>
            </a:r>
          </a:p>
          <a:p>
            <a:r>
              <a:rPr lang="en-US" sz="3200" dirty="0" smtClean="0"/>
              <a:t> 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18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1120</TotalTime>
  <Words>691</Words>
  <Application>Microsoft Macintosh PowerPoint</Application>
  <PresentationFormat>On-screen Show (4:3)</PresentationFormat>
  <Paragraphs>126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Catalyst #9 or 10: November 6th (5 minutes)  COMPLETE SENTENCES</vt:lpstr>
      <vt:lpstr>Agenda</vt:lpstr>
      <vt:lpstr>Reminders</vt:lpstr>
      <vt:lpstr>Unit 3: Guiding Questions</vt:lpstr>
      <vt:lpstr>Today’s SPI &amp; Objectives</vt:lpstr>
      <vt:lpstr>Cellular Respiration Review</vt:lpstr>
      <vt:lpstr>WORD WHACK: Cellular Respiration Review   </vt:lpstr>
      <vt:lpstr>WORD WHACK </vt:lpstr>
      <vt:lpstr>Concept Map </vt:lpstr>
      <vt:lpstr>PowerPoint Presentation</vt:lpstr>
      <vt:lpstr>PowerPoint Presentation</vt:lpstr>
      <vt:lpstr>Cellular Respiration Concept Map</vt:lpstr>
      <vt:lpstr>Cellular Respiration Concept Map</vt:lpstr>
      <vt:lpstr>Cellular Respiration Concept Map</vt:lpstr>
      <vt:lpstr>Cellular Respiration Concept Map</vt:lpstr>
      <vt:lpstr>Cellular Respiration Concept Map</vt:lpstr>
      <vt:lpstr>Cellular Respiration Concept Map</vt:lpstr>
      <vt:lpstr>CFU: Agree/Disagree</vt:lpstr>
      <vt:lpstr>Cellular Respiration Case Study </vt:lpstr>
      <vt:lpstr>Steps</vt:lpstr>
      <vt:lpstr>Reminders</vt:lpstr>
    </vt:vector>
  </TitlesOfParts>
  <Company>MCS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(5 minutes)</dc:title>
  <dc:creator>Student128</dc:creator>
  <cp:lastModifiedBy>Administrator</cp:lastModifiedBy>
  <cp:revision>29</cp:revision>
  <dcterms:created xsi:type="dcterms:W3CDTF">2011-10-27T16:02:53Z</dcterms:created>
  <dcterms:modified xsi:type="dcterms:W3CDTF">2012-11-05T22:41:13Z</dcterms:modified>
</cp:coreProperties>
</file>