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81" r:id="rId8"/>
    <p:sldId id="264" r:id="rId9"/>
    <p:sldId id="274" r:id="rId10"/>
    <p:sldId id="283" r:id="rId11"/>
    <p:sldId id="284" r:id="rId12"/>
    <p:sldId id="273" r:id="rId13"/>
    <p:sldId id="266" r:id="rId14"/>
    <p:sldId id="270" r:id="rId15"/>
    <p:sldId id="275" r:id="rId16"/>
    <p:sldId id="267" r:id="rId17"/>
    <p:sldId id="271" r:id="rId18"/>
    <p:sldId id="277" r:id="rId19"/>
    <p:sldId id="276" r:id="rId20"/>
    <p:sldId id="268" r:id="rId21"/>
    <p:sldId id="278" r:id="rId22"/>
    <p:sldId id="269" r:id="rId23"/>
    <p:sldId id="272" r:id="rId24"/>
    <p:sldId id="282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09" autoAdjust="0"/>
  </p:normalViewPr>
  <p:slideViewPr>
    <p:cSldViewPr>
      <p:cViewPr varScale="1">
        <p:scale>
          <a:sx n="89" d="100"/>
          <a:sy n="89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DB8F6A2A-E5A7-4E41-8D61-9A335020F28A}" type="datetimeFigureOut">
              <a:rPr lang="en-US" smtClean="0"/>
              <a:pPr/>
              <a:t>11/4/12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C0ADDC5D-81A3-4CCB-9C54-F8F23F5CF4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1.bp.blogspot.com/-Lookz8-6O74/TjvQfDHF8lI/AAAAAAAAIgI/P653Nxqo5fU/s1600/Usain+Bolt+(9).jpg&amp;imgrefurl=http://newcooltrendssports.blogspot.com/2011/08/usain-bolt_05.html&amp;usg=__VzyxvOfZS9GeS47HSbhdaxswkNE=&amp;h=449&amp;w=312&amp;sz=18&amp;hl=en&amp;start=5&amp;zoom=1&amp;tbnid=Ju3Div-3Jl49jM:&amp;tbnh=127&amp;tbnw=88&amp;ei=pi6mTo1wirO3B_KY4Rw&amp;prev=/search?q=usain+bolt&amp;um=1&amp;hl=en&amp;sa=N&amp;tbm=isch&amp;um=1&amp;itbs=1" TargetMode="Externa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faqs.org/nutrition/images/nwaz_01_img0048.jpg&amp;imgrefurl=http://www.faqs.org/nutrition/Ca-De/Carbohydrates.html&amp;usg=__PSVxGy5L8r3lOhk8Curb_7qGysQ=&amp;h=429&amp;w=347&amp;sz=42&amp;hl=en&amp;start=3&amp;zoom=1&amp;tbnid=AgyVIQNRNFmhJM:&amp;tbnh=126&amp;tbnw=102&amp;ei=Q2CkToXWNZSCtgewyayWBQ&amp;prev=/search?q=carbohydrates&amp;um=1&amp;hl=en&amp;sa=N&amp;tbm=isch&amp;um=1&amp;itbs=1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9155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Catalyst #8 or 9  : November 5</a:t>
            </a:r>
            <a:r>
              <a:rPr lang="en-US" b="1" baseline="30000" dirty="0" smtClean="0"/>
              <a:t>th</a:t>
            </a:r>
            <a:r>
              <a:rPr lang="en-US" b="1" dirty="0" smtClean="0"/>
              <a:t>,  2012 (5 minutes)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COMPLETE SENTENCES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92274"/>
            <a:ext cx="44958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What does anaerobic mean?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Is </a:t>
            </a:r>
            <a:r>
              <a:rPr lang="en-US" sz="3200" b="1" dirty="0" err="1" smtClean="0"/>
              <a:t>glycolysis</a:t>
            </a:r>
            <a:r>
              <a:rPr lang="en-US" sz="3200" b="1" dirty="0" smtClean="0"/>
              <a:t> anaerobic or aerobic respiration?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What is broken down during </a:t>
            </a:r>
            <a:r>
              <a:rPr lang="en-US" sz="3200" b="1" dirty="0" err="1" smtClean="0"/>
              <a:t>glycolysis</a:t>
            </a:r>
            <a:r>
              <a:rPr lang="en-US" sz="3200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/>
          </a:p>
          <a:p>
            <a:pPr marL="880110" lvl="1" indent="-514350">
              <a:buFont typeface="+mj-lt"/>
              <a:buAutoNum type="alphaUcPeriod"/>
            </a:pPr>
            <a:endParaRPr lang="en-US" sz="2400" b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876800" y="1785635"/>
            <a:ext cx="4038600" cy="51054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 startAt="4"/>
            </a:pPr>
            <a:r>
              <a:rPr lang="en-US" sz="3200" b="1" dirty="0" smtClean="0"/>
              <a:t>How many ATP are produced during </a:t>
            </a:r>
            <a:r>
              <a:rPr lang="en-US" sz="3200" b="1" dirty="0" err="1" smtClean="0"/>
              <a:t>glycolysis</a:t>
            </a:r>
            <a:r>
              <a:rPr lang="en-US" sz="3200" b="1" dirty="0" smtClean="0"/>
              <a:t>?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975360" lvl="1" indent="-609600">
              <a:lnSpc>
                <a:spcPct val="90000"/>
              </a:lnSpc>
              <a:buFont typeface="+mj-lt"/>
              <a:buAutoNum type="alphaUcPeriod"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90000"/>
              </a:lnSpc>
              <a:buFont typeface="+mj-lt"/>
              <a:buAutoNum type="arabicPeriod" startAt="5"/>
            </a:pPr>
            <a:r>
              <a:rPr lang="en-US" sz="3200" b="1" dirty="0" smtClean="0"/>
              <a:t>What process occurs after </a:t>
            </a:r>
            <a:r>
              <a:rPr lang="en-US" sz="3200" b="1" dirty="0" err="1" smtClean="0"/>
              <a:t>glycolysis</a:t>
            </a:r>
            <a:r>
              <a:rPr lang="en-US" sz="3200" b="1" dirty="0" smtClean="0"/>
              <a:t> if no oxygen is present?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Lactic Acid Fermentation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400" b="1" dirty="0" smtClean="0"/>
              <a:t>Key Point 4: </a:t>
            </a:r>
            <a:r>
              <a:rPr lang="en-US" sz="3400" dirty="0" smtClean="0"/>
              <a:t>If no oxygen is available at the end of </a:t>
            </a:r>
            <a:r>
              <a:rPr lang="en-US" sz="3400" dirty="0" err="1" smtClean="0"/>
              <a:t>glycolysis</a:t>
            </a:r>
            <a:r>
              <a:rPr lang="en-US" sz="3400" dirty="0" smtClean="0"/>
              <a:t>, cells carry out an </a:t>
            </a:r>
            <a:r>
              <a:rPr lang="en-US" sz="3400" b="1" u="sng" dirty="0" smtClean="0">
                <a:solidFill>
                  <a:srgbClr val="FFFF00"/>
                </a:solidFill>
              </a:rPr>
              <a:t>anaerobic</a:t>
            </a:r>
            <a:r>
              <a:rPr lang="en-US" sz="3400" dirty="0" smtClean="0"/>
              <a:t> process known as </a:t>
            </a:r>
            <a:r>
              <a:rPr lang="en-US" sz="3400" b="1" u="sng" dirty="0" smtClean="0">
                <a:solidFill>
                  <a:srgbClr val="FFFF00"/>
                </a:solidFill>
              </a:rPr>
              <a:t>fermentation</a:t>
            </a:r>
            <a:r>
              <a:rPr lang="en-US" sz="3400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0" y="4343400"/>
            <a:ext cx="2209800" cy="23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Lactic Acid Fermentation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67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/>
              <a:t>During fermentation, which occurs in the </a:t>
            </a:r>
            <a:r>
              <a:rPr lang="en-US" sz="3200" b="1" u="sng" dirty="0" smtClean="0">
                <a:solidFill>
                  <a:srgbClr val="FFFF00"/>
                </a:solidFill>
              </a:rPr>
              <a:t>cytoplasm</a:t>
            </a:r>
            <a:r>
              <a:rPr lang="en-US" sz="3200" dirty="0" smtClean="0"/>
              <a:t>, the 2 </a:t>
            </a:r>
            <a:r>
              <a:rPr lang="en-US" sz="3200" dirty="0" err="1" smtClean="0"/>
              <a:t>pyruvate</a:t>
            </a:r>
            <a:r>
              <a:rPr lang="en-US" sz="3200" dirty="0" smtClean="0"/>
              <a:t> are converted into </a:t>
            </a:r>
            <a:r>
              <a:rPr lang="en-US" sz="3200" b="1" u="sng" dirty="0" smtClean="0">
                <a:solidFill>
                  <a:srgbClr val="FFFF00"/>
                </a:solidFill>
              </a:rPr>
              <a:t>lactic acid</a:t>
            </a:r>
            <a:r>
              <a:rPr lang="en-US" sz="3200" dirty="0" smtClean="0"/>
              <a:t>, but no more energy is produced</a:t>
            </a:r>
          </a:p>
          <a:p>
            <a:pPr lvl="1"/>
            <a:r>
              <a:rPr lang="en-US" sz="3000" dirty="0" smtClean="0"/>
              <a:t>Lactic acid is what causes the burning sensation in muscles during intense exercise</a:t>
            </a:r>
          </a:p>
          <a:p>
            <a:pPr lvl="1"/>
            <a:r>
              <a:rPr lang="en-US" sz="3000" dirty="0" smtClean="0"/>
              <a:t>This is why you “feel the burn” </a:t>
            </a:r>
          </a:p>
          <a:p>
            <a:endParaRPr lang="en-US" dirty="0"/>
          </a:p>
        </p:txBody>
      </p:sp>
      <p:pic>
        <p:nvPicPr>
          <p:cNvPr id="28674" name="Picture 2" descr="http://t3.gstatic.com/images?q=tbn:ANd9GcTPU6lz-dInHxNam1_xV0BEreq2OUjldzrgNRvaxbVUq1iHNuHWWSH5Wy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343400"/>
            <a:ext cx="1600200" cy="2309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36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Krebs Cycle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The second stage of cellular respiration is the Krebs Cycle (occurs when O2 is present)</a:t>
            </a:r>
          </a:p>
          <a:p>
            <a:r>
              <a:rPr lang="en-US" sz="3000" dirty="0" smtClean="0"/>
              <a:t>CHECK: Is the Krebs cycle considered aerobic or anaerobic respiration?</a:t>
            </a:r>
          </a:p>
          <a:p>
            <a:pPr lvl="1"/>
            <a:r>
              <a:rPr lang="en-US" sz="2800" dirty="0" smtClean="0"/>
              <a:t>Aerobic respiration</a:t>
            </a:r>
          </a:p>
          <a:p>
            <a:r>
              <a:rPr lang="en-US" sz="3000" dirty="0" smtClean="0"/>
              <a:t>CHECK: In what part of the cell does the Krebs cycle occur?</a:t>
            </a:r>
          </a:p>
          <a:p>
            <a:pPr lvl="1"/>
            <a:r>
              <a:rPr lang="en-US" sz="2800" dirty="0" smtClean="0"/>
              <a:t>Mitochondria</a:t>
            </a:r>
          </a:p>
          <a:p>
            <a:r>
              <a:rPr lang="en-US" sz="3000" dirty="0" smtClean="0"/>
              <a:t>CHECK: What reactant is used during the Krebs cycle?</a:t>
            </a:r>
          </a:p>
          <a:p>
            <a:pPr lvl="1"/>
            <a:r>
              <a:rPr lang="en-US" sz="2800" dirty="0" smtClean="0"/>
              <a:t>Oxygen (O2)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Krebs Cycle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400" b="1" dirty="0" smtClean="0"/>
              <a:t>Key Point 1: </a:t>
            </a:r>
            <a:r>
              <a:rPr lang="en-US" sz="3400" dirty="0" smtClean="0"/>
              <a:t>The second stage of cellular respiration, the </a:t>
            </a:r>
            <a:r>
              <a:rPr lang="en-US" sz="3400" b="1" u="sng" dirty="0" smtClean="0">
                <a:solidFill>
                  <a:srgbClr val="0000FF"/>
                </a:solidFill>
              </a:rPr>
              <a:t>Krebs cycle</a:t>
            </a:r>
            <a:r>
              <a:rPr lang="en-US" sz="3400" dirty="0" smtClean="0"/>
              <a:t>, occurs in the </a:t>
            </a:r>
            <a:r>
              <a:rPr lang="en-US" sz="3400" b="1" u="sng" dirty="0" smtClean="0">
                <a:solidFill>
                  <a:srgbClr val="0000FF"/>
                </a:solidFill>
              </a:rPr>
              <a:t>mitochondria</a:t>
            </a:r>
            <a:r>
              <a:rPr lang="en-US" sz="3400" dirty="0" smtClean="0"/>
              <a:t> and requires oxygen so it is considered </a:t>
            </a:r>
            <a:r>
              <a:rPr lang="en-US" sz="3400" b="1" u="sng" dirty="0" smtClean="0">
                <a:solidFill>
                  <a:srgbClr val="0000FF"/>
                </a:solidFill>
              </a:rPr>
              <a:t>aerobic</a:t>
            </a:r>
            <a:r>
              <a:rPr lang="en-US" sz="3400" dirty="0" smtClean="0"/>
              <a:t> respiration</a:t>
            </a:r>
          </a:p>
          <a:p>
            <a:pPr lvl="1"/>
            <a:r>
              <a:rPr lang="en-US" sz="3200" dirty="0" smtClean="0"/>
              <a:t>What does aerobic mean?</a:t>
            </a:r>
          </a:p>
          <a:p>
            <a:endParaRPr lang="en-US" dirty="0"/>
          </a:p>
        </p:txBody>
      </p:sp>
      <p:pic>
        <p:nvPicPr>
          <p:cNvPr id="4" name="Picture 4" descr="http://0.tqn.com/d/biology/1/0/W/X/mitochondr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67200"/>
            <a:ext cx="2362200" cy="1752600"/>
          </a:xfrm>
          <a:prstGeom prst="rect">
            <a:avLst/>
          </a:prstGeom>
          <a:noFill/>
        </p:spPr>
      </p:pic>
      <p:pic>
        <p:nvPicPr>
          <p:cNvPr id="5" name="Picture 4" descr="ce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</a:t>
            </a: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71" r="1447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Krebs Cycle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Question 2: What gas is produced and released by cells during the Krebs cycle?</a:t>
            </a:r>
          </a:p>
          <a:p>
            <a:pPr lvl="1"/>
            <a:r>
              <a:rPr lang="en-US" sz="3000" dirty="0" smtClean="0"/>
              <a:t>Carbon dioxide (CO2)</a:t>
            </a:r>
          </a:p>
          <a:p>
            <a:r>
              <a:rPr lang="en-US" sz="3200" dirty="0" smtClean="0"/>
              <a:t>Question 3: What two electron carriers are produced during the Krebs cycle and used during the next stage?</a:t>
            </a:r>
          </a:p>
          <a:p>
            <a:pPr lvl="1"/>
            <a:r>
              <a:rPr lang="en-US" sz="3000" dirty="0" smtClean="0"/>
              <a:t>NADH and FADH2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Krebs Cycle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sz="3400" b="1" dirty="0" smtClean="0"/>
              <a:t>Key Point 2:</a:t>
            </a:r>
            <a:r>
              <a:rPr lang="en-US" sz="3400" dirty="0" smtClean="0"/>
              <a:t> During the Krebs cycle, </a:t>
            </a:r>
            <a:r>
              <a:rPr lang="en-US" sz="3400" dirty="0" err="1" smtClean="0"/>
              <a:t>pyruvate</a:t>
            </a:r>
            <a:r>
              <a:rPr lang="en-US" sz="3400" dirty="0" smtClean="0"/>
              <a:t> is broken down and </a:t>
            </a:r>
            <a:r>
              <a:rPr lang="en-US" sz="3400" b="1" u="sng" dirty="0" smtClean="0">
                <a:solidFill>
                  <a:srgbClr val="0000FF"/>
                </a:solidFill>
              </a:rPr>
              <a:t>carbon dioxide</a:t>
            </a:r>
            <a:r>
              <a:rPr lang="en-US" sz="3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smtClean="0"/>
              <a:t>(CO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) is produced. </a:t>
            </a:r>
            <a:r>
              <a:rPr lang="en-US" sz="3400" b="1" u="sng" dirty="0" smtClean="0">
                <a:solidFill>
                  <a:srgbClr val="0000FF"/>
                </a:solidFill>
              </a:rPr>
              <a:t>2 ATP </a:t>
            </a:r>
            <a:r>
              <a:rPr lang="en-US" sz="3400" dirty="0" smtClean="0"/>
              <a:t>and the electron carriers </a:t>
            </a:r>
            <a:r>
              <a:rPr lang="en-US" sz="3400" b="1" u="sng" dirty="0" smtClean="0">
                <a:solidFill>
                  <a:srgbClr val="0000FF"/>
                </a:solidFill>
              </a:rPr>
              <a:t>NADH</a:t>
            </a:r>
            <a:r>
              <a:rPr lang="en-US" sz="3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smtClean="0"/>
              <a:t>and </a:t>
            </a:r>
            <a:r>
              <a:rPr lang="en-US" sz="3400" b="1" u="sng" dirty="0" smtClean="0">
                <a:solidFill>
                  <a:srgbClr val="0000FF"/>
                </a:solidFill>
              </a:rPr>
              <a:t>FADH2</a:t>
            </a:r>
            <a:r>
              <a:rPr lang="en-US" sz="3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400" dirty="0" smtClean="0"/>
              <a:t>are also produced. </a:t>
            </a:r>
          </a:p>
          <a:p>
            <a:pPr lvl="1"/>
            <a:r>
              <a:rPr lang="en-US" sz="3200" dirty="0" smtClean="0"/>
              <a:t>CO2 is released by cells (in humans it enters the blood and goes to the lungs)</a:t>
            </a:r>
          </a:p>
          <a:p>
            <a:pPr lvl="1"/>
            <a:r>
              <a:rPr lang="en-US" sz="3200" dirty="0" smtClean="0"/>
              <a:t>NADH and FADH2 are used in the third stage  of  cellular respiration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Krebs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Since </a:t>
            </a:r>
            <a:r>
              <a:rPr lang="en-US" sz="3400" dirty="0"/>
              <a:t>glucose is split into two </a:t>
            </a:r>
            <a:r>
              <a:rPr lang="en-US" sz="3400" dirty="0" err="1"/>
              <a:t>pyruvate</a:t>
            </a:r>
            <a:r>
              <a:rPr lang="en-US" sz="3400" dirty="0"/>
              <a:t> molecules, </a:t>
            </a:r>
            <a:r>
              <a:rPr lang="en-US" sz="3400" dirty="0">
                <a:solidFill>
                  <a:schemeClr val="tx2"/>
                </a:solidFill>
              </a:rPr>
              <a:t>the Krebs cycle occurs twice for each glucose molecule broken down</a:t>
            </a:r>
            <a:r>
              <a:rPr lang="en-US" sz="3400" dirty="0"/>
              <a:t> during </a:t>
            </a:r>
            <a:r>
              <a:rPr lang="en-US" sz="3400" dirty="0" err="1"/>
              <a:t>glycolysis</a:t>
            </a:r>
            <a:endParaRPr lang="en-US" sz="3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Electron Transport Chain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CHECK: Is the electron transport chain considered anaerobic or aerobic respiration?</a:t>
            </a:r>
          </a:p>
          <a:p>
            <a:pPr lvl="1"/>
            <a:r>
              <a:rPr lang="en-US" sz="3000" dirty="0" smtClean="0"/>
              <a:t>Aerobic respiration</a:t>
            </a:r>
          </a:p>
          <a:p>
            <a:r>
              <a:rPr lang="en-US" sz="3200" dirty="0" smtClean="0"/>
              <a:t>CHECK: In what part of the cell does the electron transport chain occur?</a:t>
            </a:r>
          </a:p>
          <a:p>
            <a:pPr lvl="1"/>
            <a:r>
              <a:rPr lang="en-US" sz="3000" dirty="0" smtClean="0"/>
              <a:t>Mitochondria</a:t>
            </a:r>
          </a:p>
          <a:p>
            <a:r>
              <a:rPr lang="en-US" sz="3200" dirty="0" smtClean="0"/>
              <a:t>CHECK: What reactant is used during the ETC?</a:t>
            </a:r>
          </a:p>
          <a:p>
            <a:pPr lvl="1"/>
            <a:r>
              <a:rPr lang="en-US" sz="3000" dirty="0" smtClean="0"/>
              <a:t>Oxygen (O2)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</a:t>
            </a: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71" r="1447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4100" dirty="0" smtClean="0"/>
              <a:t>Catalyst (</a:t>
            </a:r>
            <a:r>
              <a:rPr lang="en-US" sz="4100" dirty="0"/>
              <a:t>5</a:t>
            </a:r>
            <a:r>
              <a:rPr lang="en-US" sz="4100" dirty="0" smtClean="0"/>
              <a:t> minutes)</a:t>
            </a:r>
          </a:p>
          <a:p>
            <a:r>
              <a:rPr lang="en-US" sz="4100" dirty="0" smtClean="0"/>
              <a:t>Fruit Machine review: 10 minutes</a:t>
            </a:r>
          </a:p>
          <a:p>
            <a:r>
              <a:rPr lang="en-US" sz="4100" dirty="0" smtClean="0"/>
              <a:t>Anaerobic Foldable and Key Points: 20 minutes</a:t>
            </a:r>
          </a:p>
          <a:p>
            <a:r>
              <a:rPr lang="en-US" sz="4100" dirty="0" smtClean="0"/>
              <a:t>Independent Review—WALL OF FAME : 10 minutes </a:t>
            </a:r>
          </a:p>
          <a:p>
            <a:pPr>
              <a:buNone/>
            </a:pPr>
            <a:r>
              <a:rPr lang="en-US" sz="4000" dirty="0" smtClean="0"/>
              <a:t>*Honors schedule </a:t>
            </a:r>
          </a:p>
          <a:p>
            <a:r>
              <a:rPr lang="en-US" sz="3600" b="1" dirty="0" smtClean="0"/>
              <a:t>Homework</a:t>
            </a:r>
            <a:r>
              <a:rPr lang="en-US" sz="3600" dirty="0" smtClean="0"/>
              <a:t>: </a:t>
            </a:r>
          </a:p>
          <a:p>
            <a:pPr lvl="1"/>
            <a:r>
              <a:rPr lang="en-US" sz="3600" u="sng" smtClean="0"/>
              <a:t>Independent </a:t>
            </a:r>
            <a:r>
              <a:rPr lang="en-US" sz="3600" u="sng" smtClean="0"/>
              <a:t>Questions</a:t>
            </a:r>
            <a:endParaRPr lang="en-US" sz="3600" u="sng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Electron Transport Chain (ETC)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400" b="1" dirty="0" smtClean="0"/>
              <a:t>Key Point 3:</a:t>
            </a:r>
            <a:r>
              <a:rPr lang="en-US" sz="3400" dirty="0" smtClean="0"/>
              <a:t> The final stage of cellular respiration, the </a:t>
            </a:r>
            <a:r>
              <a:rPr lang="en-US" sz="3400" b="1" u="sng" dirty="0" smtClean="0">
                <a:solidFill>
                  <a:srgbClr val="0000FF"/>
                </a:solidFill>
              </a:rPr>
              <a:t>electron transport chain</a:t>
            </a:r>
            <a:r>
              <a:rPr lang="en-US" sz="3400" dirty="0" smtClean="0"/>
              <a:t>, occurs in the </a:t>
            </a:r>
            <a:r>
              <a:rPr lang="en-US" sz="3400" b="1" u="sng" dirty="0" smtClean="0">
                <a:solidFill>
                  <a:srgbClr val="0000FF"/>
                </a:solidFill>
              </a:rPr>
              <a:t>mitochondria</a:t>
            </a:r>
            <a:r>
              <a:rPr lang="en-US" sz="3400" dirty="0" smtClean="0"/>
              <a:t> and uses oxygen, so it is also considered </a:t>
            </a:r>
            <a:r>
              <a:rPr lang="en-US" sz="3400" b="1" u="sng" dirty="0" smtClean="0">
                <a:solidFill>
                  <a:srgbClr val="0000FF"/>
                </a:solidFill>
              </a:rPr>
              <a:t>aerobic</a:t>
            </a:r>
            <a:r>
              <a:rPr lang="en-US" sz="3400" dirty="0" smtClean="0">
                <a:solidFill>
                  <a:srgbClr val="0000FF"/>
                </a:solidFill>
              </a:rPr>
              <a:t> </a:t>
            </a:r>
            <a:r>
              <a:rPr lang="en-US" sz="3400" dirty="0" smtClean="0"/>
              <a:t>respiration</a:t>
            </a:r>
          </a:p>
          <a:p>
            <a:pPr lvl="1"/>
            <a:r>
              <a:rPr lang="en-US" sz="3200" dirty="0" smtClean="0"/>
              <a:t>Review: what is the function of the mitochondria?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Electron Transport Chain (ETC)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product of cellular respiration is formed during the electron transport chain?</a:t>
            </a:r>
          </a:p>
          <a:p>
            <a:pPr lvl="1"/>
            <a:r>
              <a:rPr lang="en-US" sz="3200" dirty="0" smtClean="0"/>
              <a:t>Water (H2O)</a:t>
            </a:r>
          </a:p>
          <a:p>
            <a:r>
              <a:rPr lang="en-US" sz="3200" dirty="0" smtClean="0"/>
              <a:t>How many total ATP are produced during the ETC?</a:t>
            </a:r>
          </a:p>
          <a:p>
            <a:pPr lvl="1"/>
            <a:r>
              <a:rPr lang="en-US" sz="3000" dirty="0" smtClean="0"/>
              <a:t>32 ATP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Electron Transport Chain (ETC)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 smtClean="0"/>
              <a:t>Key Point 4: </a:t>
            </a:r>
            <a:r>
              <a:rPr lang="en-US" sz="3200" dirty="0" smtClean="0"/>
              <a:t>During the electron transport chain, </a:t>
            </a:r>
            <a:r>
              <a:rPr lang="en-US" sz="3200" b="1" u="sng" dirty="0" smtClean="0">
                <a:solidFill>
                  <a:srgbClr val="0000FF"/>
                </a:solidFill>
              </a:rPr>
              <a:t>oxygen</a:t>
            </a:r>
            <a:r>
              <a:rPr lang="en-US" sz="3200" dirty="0" smtClean="0"/>
              <a:t> (O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and the electron carriers FADH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and NADH are used to produce </a:t>
            </a:r>
            <a:r>
              <a:rPr lang="en-US" sz="3200" b="1" u="sng" dirty="0" smtClean="0">
                <a:solidFill>
                  <a:srgbClr val="0000FF"/>
                </a:solidFill>
              </a:rPr>
              <a:t>32 ATP</a:t>
            </a:r>
            <a:r>
              <a:rPr lang="en-US" sz="3200" dirty="0" smtClean="0"/>
              <a:t>, as well as </a:t>
            </a:r>
            <a:r>
              <a:rPr lang="en-US" sz="3200" b="1" u="sng" dirty="0" smtClean="0">
                <a:solidFill>
                  <a:srgbClr val="0000FF"/>
                </a:solidFill>
              </a:rPr>
              <a:t>water (H2O)</a:t>
            </a:r>
            <a:r>
              <a:rPr lang="en-US" sz="3200" dirty="0" smtClean="0"/>
              <a:t>, from each glucose molecule</a:t>
            </a:r>
          </a:p>
          <a:p>
            <a:pPr lvl="1"/>
            <a:r>
              <a:rPr lang="en-US" sz="3000" dirty="0" smtClean="0"/>
              <a:t>***</a:t>
            </a:r>
            <a:r>
              <a:rPr lang="en-US" sz="3000" b="1" u="sng" dirty="0" smtClean="0"/>
              <a:t>This stage produces the most energy by far</a:t>
            </a:r>
          </a:p>
          <a:p>
            <a:pPr lvl="1"/>
            <a:endParaRPr lang="en-US" sz="3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541197"/>
            <a:ext cx="2685673" cy="129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Transport Chain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Each NADH from </a:t>
            </a:r>
            <a:r>
              <a:rPr lang="en-US" sz="3200" dirty="0" err="1"/>
              <a:t>glycolysis</a:t>
            </a:r>
            <a:r>
              <a:rPr lang="en-US" sz="3200" dirty="0"/>
              <a:t> (2) produces 2 ATP through electron </a:t>
            </a:r>
            <a:r>
              <a:rPr lang="en-US" sz="3200" dirty="0" smtClean="0"/>
              <a:t>transport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4 total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200" dirty="0"/>
              <a:t>Each NADH from the Krebs cycle </a:t>
            </a:r>
            <a:r>
              <a:rPr lang="en-US" sz="3200" dirty="0" smtClean="0"/>
              <a:t>(8) produces </a:t>
            </a:r>
            <a:r>
              <a:rPr lang="en-US" sz="3200" dirty="0"/>
              <a:t>3 ATP </a:t>
            </a:r>
            <a:r>
              <a:rPr lang="en-US" sz="3200" dirty="0" smtClean="0"/>
              <a:t>through </a:t>
            </a:r>
            <a:r>
              <a:rPr lang="en-US" sz="3200" dirty="0"/>
              <a:t>electron </a:t>
            </a:r>
            <a:r>
              <a:rPr lang="en-US" sz="3200" dirty="0" smtClean="0"/>
              <a:t>transport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24 total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200" dirty="0"/>
              <a:t>Each FADH</a:t>
            </a:r>
            <a:r>
              <a:rPr lang="en-US" sz="3200" baseline="-25000" dirty="0"/>
              <a:t>2 </a:t>
            </a:r>
            <a:r>
              <a:rPr lang="en-US" sz="3200" dirty="0"/>
              <a:t>(2) produces 2 </a:t>
            </a:r>
            <a:r>
              <a:rPr lang="en-US" sz="3200" dirty="0" smtClean="0"/>
              <a:t>ATP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/>
              <a:t> 4 total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Overall, 32 ATP are produced through electron transport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Review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sections: Aerobic and </a:t>
            </a:r>
            <a:r>
              <a:rPr lang="en-US" dirty="0" err="1" smtClean="0"/>
              <a:t>anerobic</a:t>
            </a:r>
            <a:r>
              <a:rPr lang="en-US" dirty="0" smtClean="0"/>
              <a:t> respiration </a:t>
            </a:r>
          </a:p>
          <a:p>
            <a:r>
              <a:rPr lang="en-US" sz="3600" dirty="0" smtClean="0"/>
              <a:t>Wall of Fame </a:t>
            </a:r>
          </a:p>
          <a:p>
            <a:r>
              <a:rPr lang="en-US" sz="3600" dirty="0" smtClean="0"/>
              <a:t>If you finish…..study!</a:t>
            </a:r>
          </a:p>
          <a:p>
            <a:pPr lvl="1"/>
            <a:r>
              <a:rPr lang="en-US" sz="3400" dirty="0" smtClean="0"/>
              <a:t>How?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6716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smtClean="0"/>
              <a:t>Independent Questions:  DO </a:t>
            </a:r>
            <a:r>
              <a:rPr lang="en-US" sz="3200" dirty="0" smtClean="0"/>
              <a:t>FOR HOMEWORK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Announcements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Office hours are tomorrow</a:t>
            </a:r>
          </a:p>
          <a:p>
            <a:pPr eaLnBrk="1" hangingPunct="1"/>
            <a:r>
              <a:rPr lang="en-US" sz="2800" dirty="0" smtClean="0"/>
              <a:t>You have until Thursday to make-up your Photosynthesis quiz. We took this last Thursday. </a:t>
            </a:r>
          </a:p>
          <a:p>
            <a:pPr eaLnBrk="1" hangingPunct="1"/>
            <a:r>
              <a:rPr lang="en-US" sz="2800" dirty="0" smtClean="0"/>
              <a:t>Make-up packets due today. </a:t>
            </a:r>
          </a:p>
          <a:p>
            <a:pPr eaLnBrk="1" hangingPunct="1"/>
            <a:r>
              <a:rPr lang="en-US" sz="2800" dirty="0" smtClean="0"/>
              <a:t>Enzyme </a:t>
            </a:r>
            <a:r>
              <a:rPr lang="en-US" sz="2800" smtClean="0"/>
              <a:t>review sheets </a:t>
            </a:r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Unit 3: 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83880" cy="434644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How do plants make food for themselves?</a:t>
            </a:r>
          </a:p>
          <a:p>
            <a:r>
              <a:rPr lang="en-US" sz="3600" b="1" dirty="0" smtClean="0"/>
              <a:t>Why do all organisms need some source of food?</a:t>
            </a:r>
          </a:p>
          <a:p>
            <a:r>
              <a:rPr lang="en-US" sz="3600" b="1" dirty="0" smtClean="0">
                <a:solidFill>
                  <a:srgbClr val="83C1C6"/>
                </a:solidFill>
              </a:rPr>
              <a:t>Why do we and most other organisms need oxygen?</a:t>
            </a:r>
          </a:p>
          <a:p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SPI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 smtClean="0"/>
              <a:t>SPI 3210.3.2 </a:t>
            </a:r>
            <a:r>
              <a:rPr lang="en-US" sz="3200" dirty="0" smtClean="0"/>
              <a:t>Distinguish between aerobic and </a:t>
            </a:r>
            <a:r>
              <a:rPr lang="en-US" sz="3200" dirty="0" smtClean="0">
                <a:solidFill>
                  <a:schemeClr val="accent6"/>
                </a:solidFill>
              </a:rPr>
              <a:t>anaerobic respiration. </a:t>
            </a:r>
          </a:p>
          <a:p>
            <a:r>
              <a:rPr lang="en-US" sz="3600" dirty="0" smtClean="0">
                <a:solidFill>
                  <a:schemeClr val="accent6"/>
                </a:solidFill>
              </a:rPr>
              <a:t>SWBAT define aerobic and anaerobic</a:t>
            </a:r>
          </a:p>
          <a:p>
            <a:r>
              <a:rPr lang="en-US" sz="3600" dirty="0" smtClean="0">
                <a:solidFill>
                  <a:schemeClr val="accent6"/>
                </a:solidFill>
              </a:rPr>
              <a:t>SWBAT identify the each stage of cellular respiration as aerobic or anaerobic</a:t>
            </a:r>
          </a:p>
          <a:p>
            <a:r>
              <a:rPr lang="en-US" sz="3600" dirty="0" smtClean="0">
                <a:solidFill>
                  <a:schemeClr val="accent6"/>
                </a:solidFill>
              </a:rPr>
              <a:t>SWBAT summarize the Krebs Cycle and electron transport in terms of their location and products</a:t>
            </a:r>
          </a:p>
          <a:p>
            <a:endParaRPr lang="en-U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305800" cy="990600"/>
          </a:xfrm>
        </p:spPr>
        <p:txBody>
          <a:bodyPr/>
          <a:lstStyle/>
          <a:p>
            <a:r>
              <a:rPr b="1" smtClean="0"/>
              <a:t>A</a:t>
            </a:r>
            <a:r>
              <a:rPr lang="en-US" b="1" dirty="0" err="1" smtClean="0"/>
              <a:t>erobic</a:t>
            </a:r>
            <a:r>
              <a:rPr lang="en-US" b="1" dirty="0" smtClean="0"/>
              <a:t> Respiration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40559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Biology</a:t>
            </a:r>
          </a:p>
          <a:p>
            <a:r>
              <a:rPr lang="en-US" sz="2800" b="1" dirty="0" smtClean="0"/>
              <a:t>Unit 3</a:t>
            </a:r>
          </a:p>
          <a:p>
            <a:r>
              <a:rPr lang="en-US" sz="2800" b="1" dirty="0" smtClean="0"/>
              <a:t>Lesson 7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038600"/>
            <a:ext cx="2053750" cy="1981200"/>
          </a:xfrm>
          <a:prstGeom prst="rect">
            <a:avLst/>
          </a:prstGeom>
          <a:noFill/>
        </p:spPr>
      </p:pic>
      <p:pic>
        <p:nvPicPr>
          <p:cNvPr id="20482" name="Picture 2" descr="http://t1.gstatic.com/images?q=tbn:ANd9GcQfSarHgL0dAUbuHXit7__C7X9cxT9dW0kA8FxGAswfdh6T5KK78p3Pp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1676400" cy="2070847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1600" y="609600"/>
            <a:ext cx="1878012" cy="1951038"/>
          </a:xfrm>
          <a:prstGeom prst="rect">
            <a:avLst/>
          </a:prstGeom>
        </p:spPr>
      </p:pic>
      <p:pic>
        <p:nvPicPr>
          <p:cNvPr id="10" name="Picture 4" descr="http://0.tqn.com/d/biology/1/0/W/X/mitochondri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762000"/>
            <a:ext cx="2362200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900953"/>
          </a:xfrm>
        </p:spPr>
        <p:txBody>
          <a:bodyPr/>
          <a:lstStyle/>
          <a:p>
            <a:r>
              <a:rPr lang="en-US" dirty="0" smtClean="0"/>
              <a:t>Fruit Machine Review: 10 minutes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199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 smtClean="0"/>
              <a:t>What kind of energy does cellular respiration begin with? What kind of energy ends cellular respiration?</a:t>
            </a:r>
          </a:p>
          <a:p>
            <a:r>
              <a:rPr lang="en-US" sz="2800" dirty="0" smtClean="0"/>
              <a:t>What does anaerobic respiration mean?  </a:t>
            </a:r>
          </a:p>
          <a:p>
            <a:r>
              <a:rPr lang="en-US" sz="2800" dirty="0" smtClean="0"/>
              <a:t>How many stages of cellular respiration are there? </a:t>
            </a:r>
          </a:p>
          <a:p>
            <a:r>
              <a:rPr lang="en-US" sz="2800" dirty="0" smtClean="0"/>
              <a:t>What is the name of the first stage? </a:t>
            </a:r>
          </a:p>
          <a:p>
            <a:r>
              <a:rPr lang="en-US" sz="2800" dirty="0" smtClean="0"/>
              <a:t>In glycolysis, what reactant is used? </a:t>
            </a:r>
          </a:p>
          <a:p>
            <a:r>
              <a:rPr lang="en-US" sz="2800" dirty="0" smtClean="0"/>
              <a:t>What three temporary products are made? </a:t>
            </a:r>
          </a:p>
          <a:p>
            <a:r>
              <a:rPr lang="en-US" sz="2800" dirty="0" smtClean="0"/>
              <a:t>Where does glycolysis take place? </a:t>
            </a:r>
          </a:p>
          <a:p>
            <a:r>
              <a:rPr lang="en-US" sz="2800" dirty="0" smtClean="0"/>
              <a:t>Is glycolysis anaerobic or aerobic? </a:t>
            </a:r>
          </a:p>
          <a:p>
            <a:r>
              <a:rPr lang="en-US" sz="2800" dirty="0" smtClean="0"/>
              <a:t>What will happen after glycolysis in a cell if no oxygen is present? </a:t>
            </a:r>
          </a:p>
          <a:p>
            <a:r>
              <a:rPr lang="en-US" sz="2800" dirty="0" smtClean="0"/>
              <a:t>How are the formula for cellular respiration and the formula for photosynthesis related? </a:t>
            </a:r>
          </a:p>
          <a:p>
            <a:r>
              <a:rPr lang="en-US" sz="2800" dirty="0" smtClean="0"/>
              <a:t>In what types of organisms does cellular respiration occur? 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892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Reading and Foldable</a:t>
            </a:r>
            <a:r>
              <a:rPr lang="en-US" dirty="0" smtClean="0"/>
              <a:t> Review</a:t>
            </a:r>
            <a:r>
              <a:rPr dirty="0" smtClean="0"/>
              <a:t> (</a:t>
            </a:r>
            <a:r>
              <a:rPr lang="en-US" dirty="0"/>
              <a:t>5</a:t>
            </a:r>
            <a:r>
              <a:rPr dirty="0" smtClean="0"/>
              <a:t> minutes)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00999" cy="4291013"/>
          </a:xfrm>
        </p:spPr>
        <p:txBody>
          <a:bodyPr>
            <a:noAutofit/>
          </a:bodyPr>
          <a:lstStyle/>
          <a:p>
            <a:r>
              <a:rPr lang="en-US" sz="3300" dirty="0" smtClean="0"/>
              <a:t>Look over your work from Friday. Make sure you have completed Questions 1-4 under Krebs Cycle and ETC. If you’ve finished that, work on your checkmarks. </a:t>
            </a:r>
          </a:p>
          <a:p>
            <a:endParaRPr lang="en-US" sz="3300" dirty="0"/>
          </a:p>
          <a:p>
            <a:r>
              <a:rPr lang="en-US" sz="3300" dirty="0" smtClean="0"/>
              <a:t>If you’ve finished BOTH, work on filling out your key points. See if you can guess what goes in each blank. </a:t>
            </a:r>
            <a:endParaRPr lang="en-US" sz="3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first stage of cellular respiration is </a:t>
            </a:r>
            <a:r>
              <a:rPr lang="en-US" sz="3200" dirty="0" err="1" smtClean="0"/>
              <a:t>glycolysis</a:t>
            </a:r>
            <a:endParaRPr lang="en-US" sz="3200" dirty="0" smtClean="0"/>
          </a:p>
          <a:p>
            <a:pPr lvl="1"/>
            <a:r>
              <a:rPr lang="en-US" sz="3200" dirty="0" smtClean="0"/>
              <a:t>Anaerobic or aerobic respiration?</a:t>
            </a:r>
          </a:p>
          <a:p>
            <a:pPr lvl="1"/>
            <a:r>
              <a:rPr lang="en-US" sz="3200" dirty="0" smtClean="0"/>
              <a:t>In what part of the cell does </a:t>
            </a:r>
            <a:r>
              <a:rPr lang="en-US" sz="3200" dirty="0" err="1" smtClean="0"/>
              <a:t>glycolysis</a:t>
            </a:r>
            <a:r>
              <a:rPr lang="en-US" sz="3200" dirty="0" smtClean="0"/>
              <a:t> occur?</a:t>
            </a:r>
          </a:p>
          <a:p>
            <a:pPr lvl="1"/>
            <a:r>
              <a:rPr lang="en-US" sz="3200" dirty="0" smtClean="0"/>
              <a:t>During </a:t>
            </a:r>
            <a:r>
              <a:rPr lang="en-US" sz="3200" dirty="0" err="1" smtClean="0"/>
              <a:t>glycolysis</a:t>
            </a:r>
            <a:r>
              <a:rPr lang="en-US" sz="3200" dirty="0" smtClean="0"/>
              <a:t>, glucose is broken down and 2 ATP are produced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1969</TotalTime>
  <Words>1006</Words>
  <Application>Microsoft Macintosh PowerPoint</Application>
  <PresentationFormat>On-screen Show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Summer</vt:lpstr>
      <vt:lpstr>Catalyst #8 or 9  : November 5th,  2012 (5 minutes)  COMPLETE SENTENCES </vt:lpstr>
      <vt:lpstr>Agenda</vt:lpstr>
      <vt:lpstr>Announcements </vt:lpstr>
      <vt:lpstr>Unit 3: Guiding Questions</vt:lpstr>
      <vt:lpstr>Today’s SPI &amp; Objectives</vt:lpstr>
      <vt:lpstr>Aerobic Respiration</vt:lpstr>
      <vt:lpstr>Fruit Machine Review: 10 minutes </vt:lpstr>
      <vt:lpstr>Reading and Foldable Review (5 minutes)</vt:lpstr>
      <vt:lpstr>Review</vt:lpstr>
      <vt:lpstr>Lactic Acid Fermentation</vt:lpstr>
      <vt:lpstr>Lactic Acid Fermentation</vt:lpstr>
      <vt:lpstr>Krebs Cycle </vt:lpstr>
      <vt:lpstr>Krebs Cycle</vt:lpstr>
      <vt:lpstr>Location</vt:lpstr>
      <vt:lpstr>Krebs Cycle</vt:lpstr>
      <vt:lpstr>Krebs Cycle</vt:lpstr>
      <vt:lpstr>Krebs Cycle</vt:lpstr>
      <vt:lpstr>Electron Transport Chain</vt:lpstr>
      <vt:lpstr>Location</vt:lpstr>
      <vt:lpstr>Electron Transport Chain (ETC)</vt:lpstr>
      <vt:lpstr>Electron Transport Chain (ETC)</vt:lpstr>
      <vt:lpstr>Electron Transport Chain (ETC)</vt:lpstr>
      <vt:lpstr>Electron Transport Chain</vt:lpstr>
      <vt:lpstr>Independent Review Questions </vt:lpstr>
      <vt:lpstr>Reminders!</vt:lpstr>
    </vt:vector>
  </TitlesOfParts>
  <Company>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(5 minutes)</dc:title>
  <dc:creator>Student128</dc:creator>
  <cp:lastModifiedBy>Administrator</cp:lastModifiedBy>
  <cp:revision>36</cp:revision>
  <dcterms:created xsi:type="dcterms:W3CDTF">2011-10-25T18:05:46Z</dcterms:created>
  <dcterms:modified xsi:type="dcterms:W3CDTF">2012-11-04T18:16:01Z</dcterms:modified>
</cp:coreProperties>
</file>