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71" r:id="rId2"/>
    <p:sldId id="266" r:id="rId3"/>
    <p:sldId id="267" r:id="rId4"/>
    <p:sldId id="268" r:id="rId5"/>
    <p:sldId id="269" r:id="rId6"/>
    <p:sldId id="270" r:id="rId7"/>
    <p:sldId id="272" r:id="rId8"/>
    <p:sldId id="273" r:id="rId9"/>
    <p:sldId id="258" r:id="rId10"/>
    <p:sldId id="259" r:id="rId11"/>
    <p:sldId id="260" r:id="rId12"/>
    <p:sldId id="261" r:id="rId13"/>
    <p:sldId id="262" r:id="rId14"/>
    <p:sldId id="263" r:id="rId15"/>
    <p:sldId id="276" r:id="rId16"/>
    <p:sldId id="275" r:id="rId17"/>
    <p:sldId id="257" r:id="rId18"/>
    <p:sldId id="264" r:id="rId19"/>
    <p:sldId id="274" r:id="rId20"/>
    <p:sldId id="26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3EDF5E-46A9-4E18-B5AA-DCB0824E2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FBFCA1-70DF-4723-AFA2-4455219EC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D98C04-D216-41A6-87F0-B07F16AA9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5B25EF-23FD-4D63-9BAC-13640D6DC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7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7B5954-BE1B-484A-8C89-4322D2A8CF7B}" type="datetimeFigureOut">
              <a:rPr lang="en-US" smtClean="0"/>
              <a:pPr/>
              <a:t>11/20/12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9C66E3-EB7E-4373-9BFB-B752B617D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ersdomain.org/asset/tdc02_vid_dnadivid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Catalyst #4: November 19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2012  (5 minutes)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7848600" cy="3733800"/>
          </a:xfrm>
        </p:spPr>
        <p:txBody>
          <a:bodyPr>
            <a:noAutofit/>
          </a:bodyPr>
          <a:lstStyle/>
          <a:p>
            <a:pPr marL="990600" lvl="1" indent="-519113">
              <a:lnSpc>
                <a:spcPct val="90000"/>
              </a:lnSpc>
              <a:buFontTx/>
              <a:buAutoNum type="arabicPeriod"/>
            </a:pPr>
            <a:r>
              <a:rPr lang="en-US" sz="3100" dirty="0" smtClean="0">
                <a:solidFill>
                  <a:schemeClr val="tx1"/>
                </a:solidFill>
              </a:rPr>
              <a:t>What does the cell do during interphase? (Cell Cycle Notes) </a:t>
            </a:r>
          </a:p>
          <a:p>
            <a:pPr marL="990600" lvl="1" indent="-519113">
              <a:lnSpc>
                <a:spcPct val="90000"/>
              </a:lnSpc>
              <a:buFontTx/>
              <a:buAutoNum type="arabicPeriod"/>
            </a:pPr>
            <a:r>
              <a:rPr lang="en-US" sz="3100" dirty="0" smtClean="0">
                <a:solidFill>
                  <a:schemeClr val="tx1"/>
                </a:solidFill>
              </a:rPr>
              <a:t>During what stage of the cell cycle does a cell divide its genetic material between two new cells? (Cell Cycle Notes) </a:t>
            </a:r>
          </a:p>
          <a:p>
            <a:pPr marL="990600" lvl="1" indent="-519113">
              <a:lnSpc>
                <a:spcPct val="90000"/>
              </a:lnSpc>
              <a:buFontTx/>
              <a:buAutoNum type="arabicPeriod"/>
            </a:pPr>
            <a:r>
              <a:rPr lang="en-US" sz="3100" dirty="0" smtClean="0">
                <a:solidFill>
                  <a:schemeClr val="tx1"/>
                </a:solidFill>
              </a:rPr>
              <a:t>What is chromatin? (Mitosis Vocabulary)</a:t>
            </a:r>
          </a:p>
          <a:p>
            <a:pPr marL="990600" lvl="1" indent="-519113">
              <a:lnSpc>
                <a:spcPct val="90000"/>
              </a:lnSpc>
              <a:buFontTx/>
              <a:buAutoNum type="arabicPeriod"/>
            </a:pPr>
            <a:r>
              <a:rPr lang="en-US" sz="3100" dirty="0" smtClean="0">
                <a:solidFill>
                  <a:schemeClr val="tx1"/>
                </a:solidFill>
              </a:rPr>
              <a:t>What are chromosomes? (Mitosis Vocabulary sheet)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/>
          </a:p>
          <a:p>
            <a:pPr marL="514350" indent="-514350">
              <a:buNone/>
            </a:pPr>
            <a:endParaRPr lang="en-US" sz="3200" b="1" dirty="0" smtClean="0"/>
          </a:p>
          <a:p>
            <a:pPr marL="880110" lvl="1" indent="-514350">
              <a:buFont typeface="+mj-lt"/>
              <a:buAutoNum type="alphaUcPeriod"/>
            </a:pPr>
            <a:endParaRPr lang="en-US" sz="2400" b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7620000" cy="990600"/>
          </a:xfrm>
        </p:spPr>
        <p:txBody>
          <a:bodyPr>
            <a:normAutofit/>
          </a:bodyPr>
          <a:lstStyle/>
          <a:p>
            <a:endParaRPr lang="en-US" sz="3400" u="sng" dirty="0">
              <a:solidFill>
                <a:schemeClr val="tx2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Prophase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7620000" cy="33528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Key Point 2: </a:t>
            </a:r>
            <a:r>
              <a:rPr lang="en-US" sz="2800" dirty="0" smtClean="0"/>
              <a:t>During </a:t>
            </a:r>
            <a:r>
              <a:rPr lang="en-US" sz="2800" dirty="0"/>
              <a:t>prophase:</a:t>
            </a:r>
          </a:p>
          <a:p>
            <a:pPr lvl="1"/>
            <a:r>
              <a:rPr lang="en-US" sz="2900" b="1" u="sng" dirty="0">
                <a:solidFill>
                  <a:schemeClr val="tx2"/>
                </a:solidFill>
              </a:rPr>
              <a:t>Chromatin condenses into </a:t>
            </a:r>
            <a:r>
              <a:rPr lang="en-US" sz="2900" b="1" u="sng" dirty="0" smtClean="0">
                <a:solidFill>
                  <a:schemeClr val="tx2"/>
                </a:solidFill>
              </a:rPr>
              <a:t>chromosomes</a:t>
            </a:r>
          </a:p>
          <a:p>
            <a:pPr lvl="2"/>
            <a:r>
              <a:rPr lang="en-US" sz="2700" dirty="0" smtClean="0"/>
              <a:t>Each chromosome looks like an X</a:t>
            </a:r>
            <a:endParaRPr lang="en-US" sz="2700" dirty="0"/>
          </a:p>
          <a:p>
            <a:pPr lvl="1"/>
            <a:r>
              <a:rPr lang="en-US" sz="2900" dirty="0" smtClean="0">
                <a:solidFill>
                  <a:schemeClr val="tx1"/>
                </a:solidFill>
              </a:rPr>
              <a:t>The </a:t>
            </a:r>
            <a:r>
              <a:rPr lang="en-US" sz="2900" dirty="0">
                <a:solidFill>
                  <a:schemeClr val="tx1"/>
                </a:solidFill>
              </a:rPr>
              <a:t>nuclear membrane </a:t>
            </a:r>
            <a:r>
              <a:rPr lang="en-US" sz="2900" b="1" u="sng" dirty="0" smtClean="0">
                <a:solidFill>
                  <a:schemeClr val="tx2"/>
                </a:solidFill>
              </a:rPr>
              <a:t>disintegrates</a:t>
            </a:r>
            <a:r>
              <a:rPr lang="en-US" sz="2900" dirty="0" smtClean="0">
                <a:solidFill>
                  <a:schemeClr val="tx1"/>
                </a:solidFill>
              </a:rPr>
              <a:t> (breaks down and disappears)</a:t>
            </a:r>
            <a:endParaRPr lang="en-US" sz="2900" b="1" u="sng" dirty="0" smtClean="0">
              <a:solidFill>
                <a:schemeClr val="tx1"/>
              </a:solidFill>
            </a:endParaRPr>
          </a:p>
          <a:p>
            <a:pPr lvl="2"/>
            <a:r>
              <a:rPr lang="en-US" sz="2700" dirty="0" smtClean="0"/>
              <a:t>Nuclear membrane= </a:t>
            </a:r>
            <a:r>
              <a:rPr lang="en-US" sz="2700" b="1" u="sng" dirty="0" smtClean="0">
                <a:solidFill>
                  <a:schemeClr val="tx2"/>
                </a:solidFill>
              </a:rPr>
              <a:t>outer layer of nucleus</a:t>
            </a:r>
            <a:endParaRPr lang="en-US" sz="2700" b="1" u="sng" dirty="0">
              <a:solidFill>
                <a:schemeClr val="tx2"/>
              </a:solidFill>
            </a:endParaRPr>
          </a:p>
          <a:p>
            <a:pPr lvl="1"/>
            <a:r>
              <a:rPr lang="en-US" sz="2900" b="1" u="sng" dirty="0">
                <a:solidFill>
                  <a:schemeClr val="tx2"/>
                </a:solidFill>
              </a:rPr>
              <a:t>Spindle fibers</a:t>
            </a:r>
            <a:r>
              <a:rPr lang="en-US" sz="2900" dirty="0">
                <a:solidFill>
                  <a:schemeClr val="tx2"/>
                </a:solidFill>
              </a:rPr>
              <a:t> </a:t>
            </a:r>
            <a:r>
              <a:rPr lang="en-US" sz="2900" dirty="0">
                <a:solidFill>
                  <a:schemeClr val="tx1"/>
                </a:solidFill>
              </a:rPr>
              <a:t>form</a:t>
            </a:r>
          </a:p>
        </p:txBody>
      </p:sp>
      <p:pic>
        <p:nvPicPr>
          <p:cNvPr id="922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3409" y="5257800"/>
            <a:ext cx="2176616" cy="1600200"/>
          </a:xfrm>
          <a:ln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257800"/>
            <a:ext cx="161838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Metaphase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4800600"/>
            <a:ext cx="2895600" cy="1676400"/>
          </a:xfrm>
        </p:spPr>
      </p:pic>
      <p:pic>
        <p:nvPicPr>
          <p:cNvPr id="1024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724400"/>
            <a:ext cx="1848522" cy="1905000"/>
          </a:xfrm>
          <a:ln/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1828800"/>
            <a:ext cx="7772400" cy="2895600"/>
          </a:xfrm>
        </p:spPr>
        <p:txBody>
          <a:bodyPr/>
          <a:lstStyle/>
          <a:p>
            <a:r>
              <a:rPr lang="en-US" sz="2800" b="1" dirty="0" smtClean="0"/>
              <a:t>Key Point 3: </a:t>
            </a:r>
            <a:r>
              <a:rPr lang="en-US" sz="2800" dirty="0" smtClean="0"/>
              <a:t>During </a:t>
            </a:r>
            <a:r>
              <a:rPr lang="en-US" sz="2800" dirty="0"/>
              <a:t>metaphase:</a:t>
            </a: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Spindle fibers connect the </a:t>
            </a:r>
            <a:r>
              <a:rPr lang="en-US" sz="2700" b="1" u="sng" dirty="0" err="1" smtClean="0">
                <a:solidFill>
                  <a:schemeClr val="tx2"/>
                </a:solidFill>
              </a:rPr>
              <a:t>centrioles</a:t>
            </a:r>
            <a:r>
              <a:rPr lang="en-US" sz="2700" b="1" u="sng" dirty="0" smtClean="0">
                <a:solidFill>
                  <a:schemeClr val="tx2"/>
                </a:solidFill>
              </a:rPr>
              <a:t> to the </a:t>
            </a:r>
            <a:r>
              <a:rPr lang="en-US" sz="2700" b="1" u="sng" dirty="0" err="1" smtClean="0">
                <a:solidFill>
                  <a:schemeClr val="tx2"/>
                </a:solidFill>
              </a:rPr>
              <a:t>centromeres</a:t>
            </a:r>
            <a:r>
              <a:rPr lang="en-US" sz="2700" b="1" u="sng" dirty="0" smtClean="0">
                <a:solidFill>
                  <a:schemeClr val="tx2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of each chromosome</a:t>
            </a:r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700" b="1" u="sng" dirty="0">
                <a:solidFill>
                  <a:schemeClr val="tx2"/>
                </a:solidFill>
              </a:rPr>
              <a:t>Chromosomes line up along the middle of the </a:t>
            </a:r>
            <a:r>
              <a:rPr lang="en-US" sz="2700" b="1" u="sng" dirty="0" smtClean="0">
                <a:solidFill>
                  <a:schemeClr val="tx2"/>
                </a:solidFill>
              </a:rPr>
              <a:t>cell</a:t>
            </a:r>
          </a:p>
          <a:p>
            <a:pPr lvl="2"/>
            <a:r>
              <a:rPr lang="en-US" sz="2500" dirty="0" smtClean="0"/>
              <a:t>Meta= </a:t>
            </a:r>
            <a:r>
              <a:rPr lang="en-US" sz="2500" b="1" u="sng" dirty="0" smtClean="0">
                <a:solidFill>
                  <a:schemeClr val="tx2"/>
                </a:solidFill>
              </a:rPr>
              <a:t>middle</a:t>
            </a:r>
            <a:endParaRPr lang="en-US" sz="2500" b="1" u="sng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800600"/>
            <a:ext cx="1676400" cy="172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Anaphase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391400" cy="2971800"/>
          </a:xfrm>
        </p:spPr>
        <p:txBody>
          <a:bodyPr/>
          <a:lstStyle/>
          <a:p>
            <a:r>
              <a:rPr lang="en-US" sz="3000" b="1" dirty="0" smtClean="0"/>
              <a:t>Key Point 4: </a:t>
            </a:r>
            <a:r>
              <a:rPr lang="en-US" sz="3000" dirty="0" smtClean="0"/>
              <a:t>During </a:t>
            </a:r>
            <a:r>
              <a:rPr lang="en-US" sz="3000" dirty="0"/>
              <a:t>anaphase:</a:t>
            </a:r>
          </a:p>
          <a:p>
            <a:pPr lvl="1"/>
            <a:r>
              <a:rPr lang="en-US" sz="2700" dirty="0" smtClean="0">
                <a:solidFill>
                  <a:schemeClr val="tx1"/>
                </a:solidFill>
              </a:rPr>
              <a:t>Spindle fibers shorten, pulling the sister </a:t>
            </a:r>
            <a:r>
              <a:rPr lang="en-US" sz="2700" dirty="0" err="1">
                <a:solidFill>
                  <a:schemeClr val="tx1"/>
                </a:solidFill>
              </a:rPr>
              <a:t>chromatids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apart</a:t>
            </a:r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700" b="1" u="sng" dirty="0" smtClean="0">
                <a:solidFill>
                  <a:schemeClr val="tx2"/>
                </a:solidFill>
              </a:rPr>
              <a:t>Sister </a:t>
            </a:r>
            <a:r>
              <a:rPr lang="en-US" sz="2700" b="1" u="sng" dirty="0" err="1" smtClean="0">
                <a:solidFill>
                  <a:schemeClr val="tx2"/>
                </a:solidFill>
              </a:rPr>
              <a:t>chromatids</a:t>
            </a:r>
            <a:r>
              <a:rPr lang="en-US" sz="2700" b="1" u="sng" dirty="0" smtClean="0">
                <a:solidFill>
                  <a:schemeClr val="tx2"/>
                </a:solidFill>
              </a:rPr>
              <a:t> move </a:t>
            </a:r>
            <a:r>
              <a:rPr lang="en-US" sz="2700" b="1" u="sng" dirty="0">
                <a:solidFill>
                  <a:schemeClr val="tx2"/>
                </a:solidFill>
              </a:rPr>
              <a:t>towards opposite ends of the </a:t>
            </a:r>
            <a:r>
              <a:rPr lang="en-US" sz="2700" b="1" u="sng" dirty="0" smtClean="0">
                <a:solidFill>
                  <a:schemeClr val="tx2"/>
                </a:solidFill>
              </a:rPr>
              <a:t>cell</a:t>
            </a:r>
          </a:p>
          <a:p>
            <a:pPr lvl="2"/>
            <a:r>
              <a:rPr lang="en-US" sz="2500" dirty="0" smtClean="0"/>
              <a:t>Ana=</a:t>
            </a:r>
            <a:r>
              <a:rPr lang="en-US" sz="2500" b="1" u="sng" dirty="0" smtClean="0">
                <a:solidFill>
                  <a:schemeClr val="tx2"/>
                </a:solidFill>
              </a:rPr>
              <a:t>opposite</a:t>
            </a:r>
            <a:endParaRPr lang="en-US" sz="2500" b="1" u="sng" dirty="0">
              <a:solidFill>
                <a:schemeClr val="tx2"/>
              </a:solidFill>
            </a:endParaRPr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5029200"/>
            <a:ext cx="1711112" cy="162718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105400"/>
            <a:ext cx="1581539" cy="151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Telophase</a:t>
            </a:r>
            <a:endParaRPr lang="en-US" dirty="0"/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4572000"/>
            <a:ext cx="2420062" cy="2019967"/>
          </a:xfrm>
        </p:spPr>
      </p:pic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981200"/>
            <a:ext cx="7696200" cy="2590800"/>
          </a:xfrm>
        </p:spPr>
        <p:txBody>
          <a:bodyPr/>
          <a:lstStyle/>
          <a:p>
            <a:r>
              <a:rPr lang="en-US" sz="3000" b="1" dirty="0" smtClean="0"/>
              <a:t>Key Point 5: </a:t>
            </a:r>
            <a:r>
              <a:rPr lang="en-US" sz="3000" dirty="0" smtClean="0"/>
              <a:t>During </a:t>
            </a:r>
            <a:r>
              <a:rPr lang="en-US" sz="3000" dirty="0" err="1"/>
              <a:t>telophase</a:t>
            </a:r>
            <a:r>
              <a:rPr lang="en-US" sz="3000" dirty="0"/>
              <a:t>:</a:t>
            </a:r>
          </a:p>
          <a:p>
            <a:pPr lvl="1"/>
            <a:r>
              <a:rPr lang="en-US" sz="2900" b="1" u="sng" dirty="0">
                <a:solidFill>
                  <a:schemeClr val="tx2"/>
                </a:solidFill>
              </a:rPr>
              <a:t>Chromosomes </a:t>
            </a:r>
            <a:r>
              <a:rPr lang="en-US" sz="2900" b="1" u="sng" dirty="0" smtClean="0">
                <a:solidFill>
                  <a:schemeClr val="tx2"/>
                </a:solidFill>
              </a:rPr>
              <a:t>relax back into chromatin</a:t>
            </a:r>
            <a:endParaRPr lang="en-US" sz="2900" b="1" u="sng" dirty="0">
              <a:solidFill>
                <a:schemeClr val="tx2"/>
              </a:solidFill>
            </a:endParaRP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The</a:t>
            </a:r>
            <a:r>
              <a:rPr lang="en-US" sz="2900" dirty="0"/>
              <a:t> </a:t>
            </a:r>
            <a:r>
              <a:rPr lang="en-US" sz="2900" b="1" u="sng" dirty="0">
                <a:solidFill>
                  <a:schemeClr val="tx2"/>
                </a:solidFill>
              </a:rPr>
              <a:t>nuclear membrane reforms </a:t>
            </a:r>
            <a:r>
              <a:rPr lang="en-US" sz="2900" dirty="0">
                <a:solidFill>
                  <a:schemeClr val="tx1"/>
                </a:solidFill>
              </a:rPr>
              <a:t>around the chromatin at each end of the </a:t>
            </a:r>
            <a:r>
              <a:rPr lang="en-US" sz="2900" dirty="0" smtClean="0">
                <a:solidFill>
                  <a:schemeClr val="tx1"/>
                </a:solidFill>
              </a:rPr>
              <a:t>cell</a:t>
            </a:r>
            <a:endParaRPr lang="en-US" sz="29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876800"/>
            <a:ext cx="1392518" cy="149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Cytokinesis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467600" cy="3048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Key Point 6: </a:t>
            </a:r>
            <a:r>
              <a:rPr lang="en-US" sz="2800" dirty="0" smtClean="0"/>
              <a:t>During </a:t>
            </a:r>
            <a:r>
              <a:rPr lang="en-US" sz="2800" dirty="0" err="1"/>
              <a:t>cytokinesis</a:t>
            </a:r>
            <a:r>
              <a:rPr lang="en-US" sz="2800" dirty="0"/>
              <a:t>:</a:t>
            </a: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Proteins pinch the middle of the cell at each </a:t>
            </a:r>
            <a:r>
              <a:rPr lang="en-US" sz="2700" dirty="0" smtClean="0">
                <a:solidFill>
                  <a:schemeClr val="tx1"/>
                </a:solidFill>
              </a:rPr>
              <a:t>end, forming a </a:t>
            </a:r>
            <a:r>
              <a:rPr lang="en-US" sz="2700" b="1" u="sng" dirty="0" smtClean="0">
                <a:solidFill>
                  <a:schemeClr val="tx2"/>
                </a:solidFill>
              </a:rPr>
              <a:t>furrow</a:t>
            </a:r>
            <a:endParaRPr lang="en-US" sz="2700" b="1" u="sng" dirty="0">
              <a:solidFill>
                <a:schemeClr val="tx2"/>
              </a:solidFill>
            </a:endParaRPr>
          </a:p>
          <a:p>
            <a:pPr lvl="1"/>
            <a:r>
              <a:rPr lang="en-US" sz="2700" dirty="0" smtClean="0">
                <a:solidFill>
                  <a:schemeClr val="tx1"/>
                </a:solidFill>
              </a:rPr>
              <a:t>The furrow divides the </a:t>
            </a:r>
            <a:r>
              <a:rPr lang="en-US" sz="2700" b="1" u="sng" dirty="0" smtClean="0">
                <a:solidFill>
                  <a:schemeClr val="tx2"/>
                </a:solidFill>
              </a:rPr>
              <a:t>cytoplasm</a:t>
            </a:r>
            <a:r>
              <a:rPr lang="en-US" sz="2700" dirty="0" smtClean="0">
                <a:solidFill>
                  <a:schemeClr val="tx1"/>
                </a:solidFill>
              </a:rPr>
              <a:t>, splitting the cell into </a:t>
            </a:r>
            <a:r>
              <a:rPr lang="en-US" sz="2700" b="1" u="sng" dirty="0" smtClean="0">
                <a:solidFill>
                  <a:schemeClr val="tx2"/>
                </a:solidFill>
              </a:rPr>
              <a:t>two new identical cells</a:t>
            </a:r>
            <a:endParaRPr lang="en-US" sz="2700" b="1" u="sng" dirty="0">
              <a:solidFill>
                <a:schemeClr val="tx2"/>
              </a:solidFill>
            </a:endParaRP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Plant cells form a </a:t>
            </a:r>
            <a:r>
              <a:rPr lang="en-US" sz="2700" b="1" u="sng" dirty="0">
                <a:solidFill>
                  <a:schemeClr val="tx2"/>
                </a:solidFill>
              </a:rPr>
              <a:t>cell plate</a:t>
            </a:r>
            <a:r>
              <a:rPr lang="en-US" sz="2700" dirty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instead of a furrow</a:t>
            </a:r>
          </a:p>
        </p:txBody>
      </p:sp>
      <p:pic>
        <p:nvPicPr>
          <p:cNvPr id="297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5029200"/>
            <a:ext cx="2043113" cy="145752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199" y="5029200"/>
            <a:ext cx="259792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remember all this???!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7543800" cy="2286000"/>
          </a:xfrm>
        </p:spPr>
        <p:txBody>
          <a:bodyPr>
            <a:normAutofit/>
          </a:bodyPr>
          <a:lstStyle/>
          <a:p>
            <a:r>
              <a:rPr lang="en-US" sz="4800" u="sng" dirty="0" smtClean="0"/>
              <a:t>I</a:t>
            </a:r>
            <a:r>
              <a:rPr lang="en-US" sz="4800" dirty="0" smtClean="0"/>
              <a:t>talian </a:t>
            </a:r>
            <a:r>
              <a:rPr lang="en-US" sz="4800" u="sng" dirty="0" smtClean="0"/>
              <a:t>P</a:t>
            </a:r>
            <a:r>
              <a:rPr lang="en-US" sz="4800" dirty="0" smtClean="0"/>
              <a:t>aparazzi </a:t>
            </a:r>
            <a:r>
              <a:rPr lang="en-US" sz="4800" u="sng" dirty="0" smtClean="0"/>
              <a:t>M</a:t>
            </a:r>
            <a:r>
              <a:rPr lang="en-US" sz="4800" dirty="0" smtClean="0"/>
              <a:t>aking </a:t>
            </a:r>
            <a:r>
              <a:rPr lang="en-US" sz="4800" u="sng" dirty="0" smtClean="0"/>
              <a:t>A</a:t>
            </a:r>
            <a:r>
              <a:rPr lang="en-US" sz="4800" dirty="0" smtClean="0"/>
              <a:t>ll </a:t>
            </a:r>
            <a:r>
              <a:rPr lang="en-US" sz="4800" u="sng" dirty="0" smtClean="0"/>
              <a:t>T</a:t>
            </a:r>
            <a:r>
              <a:rPr lang="en-US" sz="4800" dirty="0" smtClean="0"/>
              <a:t>hat </a:t>
            </a:r>
            <a:r>
              <a:rPr lang="en-US" sz="4800" u="sng" dirty="0" smtClean="0"/>
              <a:t>C</a:t>
            </a:r>
            <a:r>
              <a:rPr lang="en-US" sz="4800" dirty="0" smtClean="0"/>
              <a:t>ash </a:t>
            </a:r>
            <a:endParaRPr lang="en-US" sz="4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29000"/>
            <a:ext cx="413931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8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1173480"/>
          </a:xfrm>
        </p:spPr>
        <p:txBody>
          <a:bodyPr>
            <a:noAutofit/>
          </a:bodyPr>
          <a:lstStyle/>
          <a:p>
            <a:r>
              <a:rPr lang="en-US" sz="4000" dirty="0" smtClean="0"/>
              <a:t>Check for understanding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086600" cy="132198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phase is each picture, and what is happening in each?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638300" y="2952750"/>
            <a:ext cx="4876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Mitosis Video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hlinkClick r:id="rId2"/>
              </a:rPr>
              <a:t>http://www.teachersdomain.org/asset/tdc02_vid_dnadivide/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Mitosis Manipulatives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On your own or with a partner, 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Sort the names of the phases into the proper order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Match each picture with the name of the correct phase of mitosis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Match the description of the phase with the correct phase of mitosis</a:t>
            </a:r>
            <a:endParaRPr lang="en-US" sz="3000" dirty="0"/>
          </a:p>
          <a:p>
            <a:r>
              <a:rPr lang="en-US" sz="3000" dirty="0" smtClean="0">
                <a:solidFill>
                  <a:schemeClr val="tx1"/>
                </a:solidFill>
              </a:rPr>
              <a:t>Check your cards with Ms. M when complete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When you finish your </a:t>
            </a:r>
            <a:r>
              <a:rPr lang="en-US" sz="3000" dirty="0" err="1" smtClean="0"/>
              <a:t>manipulatives</a:t>
            </a:r>
            <a:r>
              <a:rPr lang="en-US" sz="3000" dirty="0" smtClean="0"/>
              <a:t>: paper clip them and bring them to the front. </a:t>
            </a:r>
          </a:p>
          <a:p>
            <a:r>
              <a:rPr lang="en-US" sz="3000" dirty="0" smtClean="0"/>
              <a:t>Grab a worksheet (everyone needs one) and start working on it. </a:t>
            </a:r>
          </a:p>
          <a:p>
            <a:endParaRPr lang="en-US" sz="3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07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4100" dirty="0" smtClean="0"/>
              <a:t>Catalyst(5 minutes)</a:t>
            </a:r>
          </a:p>
          <a:p>
            <a:r>
              <a:rPr lang="en-US" sz="4100" dirty="0" smtClean="0"/>
              <a:t>Mitosis and Cytokinesis (15 minutes)</a:t>
            </a:r>
          </a:p>
          <a:p>
            <a:r>
              <a:rPr lang="en-US" sz="4100" dirty="0" smtClean="0"/>
              <a:t>Mitosis </a:t>
            </a:r>
            <a:r>
              <a:rPr lang="en-US" sz="4100" dirty="0" err="1" smtClean="0"/>
              <a:t>Manipulatives</a:t>
            </a:r>
            <a:r>
              <a:rPr lang="en-US" sz="4100" dirty="0" smtClean="0"/>
              <a:t>(10  minutes)</a:t>
            </a:r>
          </a:p>
          <a:p>
            <a:r>
              <a:rPr lang="en-US" sz="4100" dirty="0" smtClean="0"/>
              <a:t>Review worksheet/Homework: When finish with </a:t>
            </a:r>
            <a:r>
              <a:rPr lang="en-US" sz="4100" dirty="0" err="1" smtClean="0"/>
              <a:t>manipulatives</a:t>
            </a:r>
            <a:r>
              <a:rPr lang="en-US" sz="4100" dirty="0" smtClean="0"/>
              <a:t> </a:t>
            </a:r>
          </a:p>
          <a:p>
            <a:r>
              <a:rPr lang="en-US" sz="4100" dirty="0" smtClean="0"/>
              <a:t>Exit Ticket(5 minutes)</a:t>
            </a:r>
            <a:endParaRPr lang="en-US" sz="4000" dirty="0" smtClean="0"/>
          </a:p>
          <a:p>
            <a:r>
              <a:rPr lang="en-US" sz="3600" b="1" dirty="0" smtClean="0"/>
              <a:t>Homework</a:t>
            </a:r>
            <a:r>
              <a:rPr lang="en-US" sz="3600" dirty="0" smtClean="0"/>
              <a:t>: </a:t>
            </a:r>
          </a:p>
          <a:p>
            <a:pPr lvl="1"/>
            <a:r>
              <a:rPr lang="en-US" sz="3600" b="1" u="sng" dirty="0" smtClean="0"/>
              <a:t>Mitosis Review worksheet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Ticket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/>
              <a:t>Answer the following questions:</a:t>
            </a:r>
          </a:p>
          <a:p>
            <a:pPr marL="990600" lvl="1" indent="-519113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Name the 4 phases of mitosis in the proper order.</a:t>
            </a:r>
          </a:p>
          <a:p>
            <a:pPr marL="990600" lvl="1" indent="-519113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happens </a:t>
            </a:r>
            <a:r>
              <a:rPr lang="en-US" sz="2800" dirty="0" smtClean="0">
                <a:solidFill>
                  <a:schemeClr val="tx1"/>
                </a:solidFill>
              </a:rPr>
              <a:t>during prophase?</a:t>
            </a:r>
            <a:endParaRPr lang="en-US" sz="2800" dirty="0">
              <a:solidFill>
                <a:schemeClr val="tx1"/>
              </a:solidFill>
            </a:endParaRPr>
          </a:p>
          <a:p>
            <a:pPr marL="990600" lvl="1" indent="-519113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In what phase of mitosis do chromosomes line up along the middle of the cell?</a:t>
            </a:r>
          </a:p>
          <a:p>
            <a:pPr marL="990600" lvl="1" indent="-519113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What phase is shown below?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029200"/>
            <a:ext cx="1581539" cy="151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Catalyst #5: November 20</a:t>
            </a:r>
            <a:r>
              <a:rPr lang="en-US" baseline="30000" dirty="0" smtClean="0"/>
              <a:t>th</a:t>
            </a:r>
            <a:r>
              <a:rPr lang="en-US" dirty="0" smtClean="0"/>
              <a:t>, 2012: 8 minutes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 Problem of the week </a:t>
            </a:r>
          </a:p>
          <a:p>
            <a:endParaRPr lang="en-US" sz="4000" dirty="0"/>
          </a:p>
          <a:p>
            <a:r>
              <a:rPr lang="en-US" sz="4000" dirty="0" smtClean="0"/>
              <a:t>Pg. 17  and 18</a:t>
            </a:r>
          </a:p>
          <a:p>
            <a:r>
              <a:rPr lang="en-US" sz="4000" dirty="0" smtClean="0"/>
              <a:t>Problems: 17-21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345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077200" cy="4953000"/>
          </a:xfrm>
        </p:spPr>
        <p:txBody>
          <a:bodyPr>
            <a:normAutofit/>
          </a:bodyPr>
          <a:lstStyle/>
          <a:p>
            <a:r>
              <a:rPr lang="en-US" sz="4100" dirty="0" smtClean="0"/>
              <a:t>Catalyst(9 minutes)</a:t>
            </a:r>
          </a:p>
          <a:p>
            <a:r>
              <a:rPr lang="en-US" sz="4100" dirty="0" smtClean="0"/>
              <a:t>Mitosis and Cytokinesis Flipbook (20 minutes)</a:t>
            </a:r>
          </a:p>
          <a:p>
            <a:r>
              <a:rPr lang="en-US" sz="4100" dirty="0" smtClean="0"/>
              <a:t>Mitosis Review (10  minutes)</a:t>
            </a:r>
          </a:p>
          <a:p>
            <a:r>
              <a:rPr lang="en-US" sz="3600" b="1" dirty="0" smtClean="0"/>
              <a:t>Homework</a:t>
            </a:r>
            <a:r>
              <a:rPr lang="en-US" sz="3600" dirty="0" smtClean="0"/>
              <a:t>: </a:t>
            </a:r>
            <a:r>
              <a:rPr lang="en-US" sz="3600" b="1" dirty="0" smtClean="0"/>
              <a:t>Eat good food. 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360741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Announcements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79248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Donate canned goods (first period) until November 30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! </a:t>
            </a:r>
          </a:p>
          <a:p>
            <a:pPr eaLnBrk="1" hangingPunct="1"/>
            <a:r>
              <a:rPr lang="en-US" sz="3600" dirty="0" smtClean="0"/>
              <a:t>Dojo review after break </a:t>
            </a:r>
          </a:p>
        </p:txBody>
      </p:sp>
    </p:spTree>
    <p:extLst>
      <p:ext uri="{BB962C8B-B14F-4D97-AF65-F5344CB8AC3E}">
        <p14:creationId xmlns:p14="http://schemas.microsoft.com/office/powerpoint/2010/main" val="47229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Unit 4: 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do cells have to reproduce?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How do cells reproduce and replace dying cells and allow an organism to grow?</a:t>
            </a:r>
          </a:p>
          <a:p>
            <a:r>
              <a:rPr lang="en-US" sz="3200" b="1" dirty="0" smtClean="0"/>
              <a:t>What is cancer and what causes cancer?</a:t>
            </a:r>
          </a:p>
          <a:p>
            <a:r>
              <a:rPr lang="en-US" sz="3200" b="1" dirty="0" smtClean="0"/>
              <a:t>Why do children have features of both of their parents?</a:t>
            </a:r>
          </a:p>
          <a:p>
            <a:r>
              <a:rPr lang="en-US" sz="3200" b="1" dirty="0" smtClean="0"/>
              <a:t>Why do siblings (except identical twins) have different features?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1923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SPI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80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SPI 3210.1.6 </a:t>
            </a:r>
            <a:r>
              <a:rPr lang="en-US" sz="3200" dirty="0" smtClean="0"/>
              <a:t>Determine the relationship between cell growth and cell reproduction.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SWBAT explain the purpose of mitosis</a:t>
            </a:r>
          </a:p>
          <a:p>
            <a:r>
              <a:rPr lang="en-US" sz="3200" dirty="0" smtClean="0"/>
              <a:t>SWBAT summarize the events of each phase of mitosis</a:t>
            </a:r>
          </a:p>
          <a:p>
            <a:r>
              <a:rPr lang="en-US" sz="3200" dirty="0" smtClean="0"/>
              <a:t>SWBAT identify the phases of mitosis based on a figure</a:t>
            </a:r>
          </a:p>
        </p:txBody>
      </p:sp>
    </p:spTree>
    <p:extLst>
      <p:ext uri="{BB962C8B-B14F-4D97-AF65-F5344CB8AC3E}">
        <p14:creationId xmlns:p14="http://schemas.microsoft.com/office/powerpoint/2010/main" val="350062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Mitosis </a:t>
            </a:r>
            <a:r>
              <a:rPr lang="en-US" dirty="0" smtClean="0"/>
              <a:t>and </a:t>
            </a:r>
            <a:r>
              <a:rPr lang="en-US" dirty="0" err="1" smtClean="0"/>
              <a:t>Cytokinesis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Biology</a:t>
            </a:r>
          </a:p>
          <a:p>
            <a:r>
              <a:rPr lang="en-US" dirty="0"/>
              <a:t>Unit 4</a:t>
            </a:r>
            <a:endParaRPr lang="en-US" dirty="0" smtClean="0"/>
          </a:p>
          <a:p>
            <a:r>
              <a:rPr lang="en-US" dirty="0" smtClean="0"/>
              <a:t>Lesson 4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724400"/>
            <a:ext cx="335781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19400"/>
            <a:ext cx="380245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57200"/>
            <a:ext cx="3124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255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Flipbooks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 the front of each flap write the name of each stage of the cell cycle</a:t>
            </a:r>
          </a:p>
          <a:p>
            <a:pPr lvl="1"/>
            <a:r>
              <a:rPr lang="en-US" sz="2800" dirty="0" smtClean="0"/>
              <a:t>Interphase </a:t>
            </a:r>
          </a:p>
          <a:p>
            <a:pPr lvl="1"/>
            <a:r>
              <a:rPr lang="en-US" sz="2800" dirty="0" smtClean="0"/>
              <a:t>Mitosis: Prophase</a:t>
            </a:r>
          </a:p>
          <a:p>
            <a:pPr lvl="1"/>
            <a:r>
              <a:rPr lang="en-US" sz="2800" dirty="0" smtClean="0"/>
              <a:t>Metaphase</a:t>
            </a:r>
          </a:p>
          <a:p>
            <a:pPr lvl="1"/>
            <a:r>
              <a:rPr lang="en-US" sz="2800" dirty="0" smtClean="0"/>
              <a:t>Anaphase</a:t>
            </a:r>
          </a:p>
          <a:p>
            <a:pPr lvl="1"/>
            <a:r>
              <a:rPr lang="en-US" sz="2800" dirty="0" err="1" smtClean="0"/>
              <a:t>Telophase</a:t>
            </a:r>
            <a:endParaRPr lang="en-US" sz="2800" dirty="0" smtClean="0"/>
          </a:p>
          <a:p>
            <a:pPr lvl="1"/>
            <a:r>
              <a:rPr lang="en-US" sz="2800" dirty="0" smtClean="0"/>
              <a:t>Cytokinesis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8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the inside of each flap, write a description of each stage. </a:t>
            </a:r>
            <a:br>
              <a:rPr lang="en-US" sz="3200" dirty="0" smtClean="0"/>
            </a:br>
            <a:r>
              <a:rPr lang="en-US" sz="3200" dirty="0" smtClean="0"/>
              <a:t>	Interphase (definition, G1, S, G2)</a:t>
            </a:r>
          </a:p>
          <a:p>
            <a:pPr lvl="3"/>
            <a:r>
              <a:rPr lang="en-US" sz="2600" dirty="0" smtClean="0"/>
              <a:t>Mitosis (definition)/Prophase (description)</a:t>
            </a:r>
          </a:p>
          <a:p>
            <a:pPr lvl="3"/>
            <a:r>
              <a:rPr lang="en-US" sz="2600" dirty="0" smtClean="0"/>
              <a:t>Metaphase (description) </a:t>
            </a:r>
          </a:p>
          <a:p>
            <a:pPr lvl="3"/>
            <a:r>
              <a:rPr lang="en-US" sz="2600" dirty="0" smtClean="0"/>
              <a:t>Anaphase (description) </a:t>
            </a:r>
          </a:p>
          <a:p>
            <a:pPr lvl="3"/>
            <a:r>
              <a:rPr lang="en-US" sz="2600" dirty="0" err="1" smtClean="0"/>
              <a:t>Telophase</a:t>
            </a:r>
            <a:r>
              <a:rPr lang="en-US" sz="2600" dirty="0" smtClean="0"/>
              <a:t> (description) </a:t>
            </a:r>
          </a:p>
          <a:p>
            <a:pPr lvl="3"/>
            <a:r>
              <a:rPr lang="en-US" sz="2600" dirty="0" smtClean="0"/>
              <a:t>Cytokinesis (definition)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03536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 the inside of your flipbook (the part NOT cut), draw a picture of each phase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812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Announcements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79248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Donate canned goods (first period) until November 30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! </a:t>
            </a:r>
          </a:p>
          <a:p>
            <a:pPr eaLnBrk="1" hangingPunct="1"/>
            <a:r>
              <a:rPr lang="en-US" sz="3600" dirty="0" smtClean="0"/>
              <a:t>Dojo review after break </a:t>
            </a:r>
          </a:p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Props 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ActivExpressions</a:t>
            </a:r>
            <a:r>
              <a:rPr lang="en-US" dirty="0" smtClean="0"/>
              <a:t> Questions </a:t>
            </a:r>
          </a:p>
          <a:p>
            <a:r>
              <a:rPr lang="en-US" dirty="0" err="1" smtClean="0"/>
              <a:t>Activ</a:t>
            </a:r>
            <a:r>
              <a:rPr lang="en-US" dirty="0" smtClean="0"/>
              <a:t> Expressions reminders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54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yourself. </a:t>
            </a:r>
          </a:p>
          <a:p>
            <a:r>
              <a:rPr lang="en-US" dirty="0" smtClean="0"/>
              <a:t>Quietly. </a:t>
            </a:r>
          </a:p>
          <a:p>
            <a:r>
              <a:rPr lang="en-US" smtClean="0"/>
              <a:t>In your seats.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7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1. What type of cell goes through the cell cycle?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6288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two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2. Put the following stages of mitosis in order. </a:t>
            </a:r>
          </a:p>
          <a:p>
            <a:pPr lvl="1"/>
            <a:r>
              <a:rPr lang="en-US" sz="3700" dirty="0" smtClean="0"/>
              <a:t>A. Metaphase</a:t>
            </a:r>
          </a:p>
          <a:p>
            <a:pPr lvl="1"/>
            <a:r>
              <a:rPr lang="en-US" sz="3700" dirty="0" smtClean="0"/>
              <a:t>B. </a:t>
            </a:r>
            <a:r>
              <a:rPr lang="en-US" sz="3700" dirty="0" err="1" smtClean="0"/>
              <a:t>Telophase</a:t>
            </a:r>
            <a:endParaRPr lang="en-US" sz="3700" dirty="0" smtClean="0"/>
          </a:p>
          <a:p>
            <a:pPr lvl="1"/>
            <a:r>
              <a:rPr lang="en-US" sz="3700" dirty="0" smtClean="0"/>
              <a:t>C. Prophase</a:t>
            </a:r>
          </a:p>
          <a:p>
            <a:pPr lvl="1"/>
            <a:r>
              <a:rPr lang="en-US" sz="3700" dirty="0" smtClean="0"/>
              <a:t>D. Anaphase 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905380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three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 In which stage of mitosis are the sister chromatids pulled to opposite ends of the cell? </a:t>
            </a:r>
          </a:p>
          <a:p>
            <a:r>
              <a:rPr lang="en-US" sz="4000" dirty="0" smtClean="0"/>
              <a:t>A. Metaphase</a:t>
            </a:r>
          </a:p>
          <a:p>
            <a:r>
              <a:rPr lang="en-US" sz="4000" dirty="0" smtClean="0"/>
              <a:t>B. Anaphase</a:t>
            </a:r>
          </a:p>
          <a:p>
            <a:r>
              <a:rPr lang="en-US" sz="4000" dirty="0" smtClean="0"/>
              <a:t>C. Cytokinesis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8648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four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4. Why does the cell cycle need to happen? (Think about what would happen to an organism if their cells do not reproduce.)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5643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/>
              <a:t>Mitosis cell division produces</a:t>
            </a:r>
          </a:p>
          <a:p>
            <a:pPr marL="292608" lvl="1" indent="0">
              <a:buNone/>
            </a:pPr>
            <a:r>
              <a:rPr lang="en-US" sz="3600" dirty="0" smtClean="0"/>
              <a:t>A. Four </a:t>
            </a:r>
            <a:r>
              <a:rPr lang="en-US" sz="3600" dirty="0"/>
              <a:t>genetically identical cell</a:t>
            </a:r>
          </a:p>
          <a:p>
            <a:pPr marL="292608" lvl="1" indent="0">
              <a:buNone/>
            </a:pPr>
            <a:r>
              <a:rPr lang="en-US" sz="3600" dirty="0" smtClean="0"/>
              <a:t>B. Two </a:t>
            </a:r>
            <a:r>
              <a:rPr lang="en-US" sz="3600" dirty="0"/>
              <a:t>genetically identical cells</a:t>
            </a:r>
          </a:p>
          <a:p>
            <a:pPr marL="292608" lvl="1" indent="0">
              <a:buNone/>
            </a:pPr>
            <a:r>
              <a:rPr lang="en-US" sz="3600" dirty="0" smtClean="0"/>
              <a:t>C. Four </a:t>
            </a:r>
            <a:r>
              <a:rPr lang="en-US" sz="3600" dirty="0"/>
              <a:t>genetically </a:t>
            </a:r>
            <a:r>
              <a:rPr lang="en-US" sz="3600"/>
              <a:t>different </a:t>
            </a:r>
            <a:r>
              <a:rPr lang="en-US" sz="3600" smtClean="0"/>
              <a:t>cell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631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Unit 4: 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do cells have to reproduce?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How do cells reproduce and replace dying cells and allow an organism to grow?</a:t>
            </a:r>
          </a:p>
          <a:p>
            <a:r>
              <a:rPr lang="en-US" sz="3200" b="1" dirty="0" smtClean="0"/>
              <a:t>What is cancer and what causes cancer?</a:t>
            </a:r>
          </a:p>
          <a:p>
            <a:r>
              <a:rPr lang="en-US" sz="3200" b="1" dirty="0" smtClean="0"/>
              <a:t>Why do children have features of both of their parents?</a:t>
            </a:r>
          </a:p>
          <a:p>
            <a:r>
              <a:rPr lang="en-US" sz="3200" b="1" dirty="0" smtClean="0"/>
              <a:t>Why do siblings (except identical twins) have different features?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SPI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80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SPI 3210.1.6 </a:t>
            </a:r>
            <a:r>
              <a:rPr lang="en-US" sz="3200" dirty="0" smtClean="0"/>
              <a:t>Determine the relationship between cell growth and cell reproduction.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SWBAT explain the purpose of mitosis</a:t>
            </a:r>
          </a:p>
          <a:p>
            <a:r>
              <a:rPr lang="en-US" sz="3200" dirty="0" smtClean="0"/>
              <a:t>SWBAT summarize the events of each phase of mitosis</a:t>
            </a:r>
          </a:p>
          <a:p>
            <a:r>
              <a:rPr lang="en-US" sz="3200" dirty="0" smtClean="0"/>
              <a:t>SWBAT identify the phases of mitosis based on a figure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Mitosis </a:t>
            </a:r>
            <a:r>
              <a:rPr lang="en-US" dirty="0" smtClean="0"/>
              <a:t>and </a:t>
            </a:r>
            <a:r>
              <a:rPr lang="en-US" dirty="0" err="1" smtClean="0"/>
              <a:t>Cytokinesis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Biology</a:t>
            </a:r>
          </a:p>
          <a:p>
            <a:r>
              <a:rPr lang="en-US" dirty="0"/>
              <a:t>Unit 4</a:t>
            </a:r>
            <a:endParaRPr lang="en-US" dirty="0" smtClean="0"/>
          </a:p>
          <a:p>
            <a:r>
              <a:rPr lang="en-US" dirty="0" smtClean="0"/>
              <a:t>Lesson 4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724400"/>
            <a:ext cx="335781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19400"/>
            <a:ext cx="380245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57200"/>
            <a:ext cx="3124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391400" cy="4846320"/>
          </a:xfrm>
        </p:spPr>
        <p:txBody>
          <a:bodyPr>
            <a:noAutofit/>
          </a:bodyPr>
          <a:lstStyle/>
          <a:p>
            <a:r>
              <a:rPr lang="en-US" sz="2900" dirty="0" smtClean="0"/>
              <a:t>The cell cycle is how all non-reproductive cells grow, divide and reproduce</a:t>
            </a:r>
          </a:p>
          <a:p>
            <a:pPr lvl="1"/>
            <a:r>
              <a:rPr lang="en-US" sz="2700" dirty="0" smtClean="0"/>
              <a:t>Skin cells, muscle cells, blood cells, etc.</a:t>
            </a:r>
          </a:p>
          <a:p>
            <a:r>
              <a:rPr lang="en-US" sz="3000" dirty="0" smtClean="0"/>
              <a:t>There are three stages in the cell cycle</a:t>
            </a:r>
          </a:p>
          <a:p>
            <a:pPr lvl="1"/>
            <a:r>
              <a:rPr lang="en-US" sz="2700" dirty="0" err="1" smtClean="0"/>
              <a:t>Interphase</a:t>
            </a:r>
            <a:endParaRPr lang="en-US" sz="2700" dirty="0" smtClean="0"/>
          </a:p>
          <a:p>
            <a:pPr lvl="1"/>
            <a:r>
              <a:rPr lang="en-US" sz="2700" dirty="0" smtClean="0"/>
              <a:t>Mitosis</a:t>
            </a:r>
          </a:p>
          <a:p>
            <a:pPr lvl="1"/>
            <a:r>
              <a:rPr lang="en-US" sz="2700" dirty="0" err="1" smtClean="0"/>
              <a:t>Cytokinesis</a:t>
            </a:r>
            <a:endParaRPr lang="en-US" sz="2700" dirty="0" smtClean="0"/>
          </a:p>
          <a:p>
            <a:r>
              <a:rPr lang="en-US" sz="2900" dirty="0" smtClean="0"/>
              <a:t>At the end of the cell cycle, two identical daughter cells have been formed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Mitosis: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 smtClean="0"/>
              <a:t>Key Point 1: </a:t>
            </a:r>
            <a:r>
              <a:rPr lang="en-US" sz="3200" dirty="0" smtClean="0"/>
              <a:t>The purpose of mitosis is to </a:t>
            </a:r>
            <a:r>
              <a:rPr lang="en-US" sz="3200" b="1" u="sng" dirty="0" smtClean="0">
                <a:solidFill>
                  <a:schemeClr val="tx2"/>
                </a:solidFill>
              </a:rPr>
              <a:t>divide the cell’s nucleus and genetic material </a:t>
            </a:r>
            <a:r>
              <a:rPr lang="en-US" sz="3200" dirty="0" smtClean="0"/>
              <a:t>(DNA) among the two new daughter cells</a:t>
            </a:r>
          </a:p>
          <a:p>
            <a:pPr lvl="1"/>
            <a:r>
              <a:rPr lang="en-US" sz="3000" dirty="0" smtClean="0"/>
              <a:t>Each cell must have a copy of the same DNA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9416"/>
            <a:ext cx="7696200" cy="4846320"/>
          </a:xfrm>
        </p:spPr>
        <p:txBody>
          <a:bodyPr/>
          <a:lstStyle/>
          <a:p>
            <a:pPr marL="609600" indent="-609600"/>
            <a:r>
              <a:rPr lang="en-US" sz="3200" dirty="0"/>
              <a:t>There are four phases of </a:t>
            </a:r>
            <a:r>
              <a:rPr lang="en-US" sz="3200" dirty="0" smtClean="0"/>
              <a:t>mitosis</a:t>
            </a:r>
          </a:p>
          <a:p>
            <a:pPr marL="856488" lvl="1" indent="-609600"/>
            <a:r>
              <a:rPr lang="en-US" sz="2800" b="1" u="sng" dirty="0" smtClean="0">
                <a:solidFill>
                  <a:schemeClr val="tx2"/>
                </a:solidFill>
              </a:rPr>
              <a:t>Prophase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b="1" u="sng" dirty="0" smtClean="0">
                <a:solidFill>
                  <a:schemeClr val="tx2"/>
                </a:solidFill>
              </a:rPr>
              <a:t>Metaphase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b="1" u="sng" dirty="0" smtClean="0">
                <a:solidFill>
                  <a:schemeClr val="tx2"/>
                </a:solidFill>
              </a:rPr>
              <a:t>Anaphase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Telophase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429000"/>
            <a:ext cx="443231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1054</Words>
  <Application>Microsoft Macintosh PowerPoint</Application>
  <PresentationFormat>On-screen Show (4:3)</PresentationFormat>
  <Paragraphs>166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Opulent</vt:lpstr>
      <vt:lpstr>Catalyst #4: November 19th, 2012  (5 minutes)</vt:lpstr>
      <vt:lpstr>Today’s Agenda</vt:lpstr>
      <vt:lpstr>Announcements </vt:lpstr>
      <vt:lpstr>Unit 4: Guiding Questions</vt:lpstr>
      <vt:lpstr>Today’s SPI &amp; Objectives</vt:lpstr>
      <vt:lpstr>Mitosis and Cytokinesis</vt:lpstr>
      <vt:lpstr>Review</vt:lpstr>
      <vt:lpstr>Mitosis: Purpose</vt:lpstr>
      <vt:lpstr>Mitosis</vt:lpstr>
      <vt:lpstr>Prophase</vt:lpstr>
      <vt:lpstr>Metaphase</vt:lpstr>
      <vt:lpstr>Anaphase</vt:lpstr>
      <vt:lpstr>Telophase</vt:lpstr>
      <vt:lpstr>Cytokinesis</vt:lpstr>
      <vt:lpstr>How do I remember all this???!</vt:lpstr>
      <vt:lpstr>Check for understanding</vt:lpstr>
      <vt:lpstr>Mitosis Video</vt:lpstr>
      <vt:lpstr>Mitosis Manipulatives</vt:lpstr>
      <vt:lpstr>Review worksheet</vt:lpstr>
      <vt:lpstr>Exit Ticket</vt:lpstr>
      <vt:lpstr>Catalyst #5: November 20th, 2012: 8 minutes </vt:lpstr>
      <vt:lpstr>Today’s Agenda</vt:lpstr>
      <vt:lpstr>Announcements </vt:lpstr>
      <vt:lpstr>Unit 4: Guiding Questions</vt:lpstr>
      <vt:lpstr>Today’s SPI &amp; Objectives</vt:lpstr>
      <vt:lpstr>Mitosis and Cytokinesis</vt:lpstr>
      <vt:lpstr>Flipbooks </vt:lpstr>
      <vt:lpstr>PowerPoint Presentation</vt:lpstr>
      <vt:lpstr>PowerPoint Presentation</vt:lpstr>
      <vt:lpstr>Mitosis Review </vt:lpstr>
      <vt:lpstr>Quiz </vt:lpstr>
      <vt:lpstr>Question one </vt:lpstr>
      <vt:lpstr>Question two </vt:lpstr>
      <vt:lpstr>Question three </vt:lpstr>
      <vt:lpstr>Question four </vt:lpstr>
      <vt:lpstr>Question five </vt:lpstr>
    </vt:vector>
  </TitlesOfParts>
  <Company>MCS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Video</dc:title>
  <dc:creator>Student128</dc:creator>
  <cp:lastModifiedBy>Administrator</cp:lastModifiedBy>
  <cp:revision>37</cp:revision>
  <dcterms:created xsi:type="dcterms:W3CDTF">2011-11-09T01:56:37Z</dcterms:created>
  <dcterms:modified xsi:type="dcterms:W3CDTF">2012-11-20T20:34:52Z</dcterms:modified>
</cp:coreProperties>
</file>