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2" r:id="rId2"/>
    <p:sldId id="283" r:id="rId3"/>
    <p:sldId id="284" r:id="rId4"/>
    <p:sldId id="285" r:id="rId5"/>
    <p:sldId id="286" r:id="rId6"/>
    <p:sldId id="297" r:id="rId7"/>
    <p:sldId id="287" r:id="rId8"/>
    <p:sldId id="288" r:id="rId9"/>
    <p:sldId id="269" r:id="rId10"/>
    <p:sldId id="289" r:id="rId11"/>
    <p:sldId id="270" r:id="rId12"/>
    <p:sldId id="292" r:id="rId13"/>
    <p:sldId id="281" r:id="rId14"/>
    <p:sldId id="293" r:id="rId15"/>
    <p:sldId id="296" r:id="rId16"/>
    <p:sldId id="290" r:id="rId17"/>
    <p:sldId id="294" r:id="rId18"/>
    <p:sldId id="26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939C3-5DFB-438E-8E55-33D4F9BA2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B6C2-9486-4E34-A246-619C7540C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2C07-0BBB-46D3-AF28-2AC3E91B2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11BDF4C-DC14-4FCD-BEB8-B4B4B5282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3610-765E-42BC-8C92-4F6180054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47F-BE15-4962-94AB-3B17DF032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FE0A-660B-44BC-92B5-8870226B6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00F8-BC10-4B60-A8CA-958B980EC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6D2F-A189-4193-BF3A-8D8E59BB9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CC2D-00F9-476F-BA5B-89FC705AD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5ED8-64DA-4A33-AE83-3243E21F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EC68-6905-4B2C-A123-8184CBA0E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381C93-1B56-4C91-9F65-8A4EB8DFFD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Catalyst #2: November 15</a:t>
            </a:r>
            <a:r>
              <a:rPr lang="en-US" b="1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2012 </a:t>
            </a:r>
            <a:r>
              <a:rPr lang="en-US" b="1" dirty="0" smtClean="0"/>
              <a:t>(5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are somatic cells?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is the cell cycle?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type of cell does not divide through the cell cycle?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Why do cells have to reproduce?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514350" indent="-514350">
              <a:buNone/>
            </a:pPr>
            <a:endParaRPr lang="en-US" sz="3200" b="1" dirty="0" smtClean="0"/>
          </a:p>
          <a:p>
            <a:pPr marL="880110" lvl="1" indent="-514350">
              <a:buFont typeface="+mj-lt"/>
              <a:buAutoNum type="alphaUcPeriod"/>
            </a:pPr>
            <a:endParaRPr lang="en-US" sz="24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Key Point 2: </a:t>
            </a:r>
            <a:r>
              <a:rPr lang="en-US" sz="3200" dirty="0" smtClean="0"/>
              <a:t>During </a:t>
            </a:r>
            <a:r>
              <a:rPr lang="en-US" sz="3200" dirty="0" err="1" smtClean="0"/>
              <a:t>interphase</a:t>
            </a:r>
            <a:r>
              <a:rPr lang="en-US" sz="3200" dirty="0" smtClean="0"/>
              <a:t>: </a:t>
            </a:r>
            <a:r>
              <a:rPr lang="en-US" sz="3200" b="1" u="sng" dirty="0" smtClean="0">
                <a:solidFill>
                  <a:schemeClr val="tx2"/>
                </a:solidFill>
              </a:rPr>
              <a:t>the cell grows, replicates its DNA</a:t>
            </a:r>
            <a:r>
              <a:rPr lang="en-US" sz="3200" dirty="0" smtClean="0"/>
              <a:t>, and makes proteins needed for cell division</a:t>
            </a:r>
            <a:endParaRPr lang="en-US" sz="2900" dirty="0" smtClean="0"/>
          </a:p>
          <a:p>
            <a:r>
              <a:rPr lang="en-US" sz="3200" dirty="0" smtClean="0"/>
              <a:t>Cells spend most of their time in </a:t>
            </a:r>
            <a:r>
              <a:rPr lang="en-US" sz="3200" dirty="0" err="1" smtClean="0"/>
              <a:t>interphase</a:t>
            </a:r>
            <a:r>
              <a:rPr lang="en-US" sz="3200" dirty="0" smtClean="0"/>
              <a:t>, so it is the longest stage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Sub-Stages of Interphase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Key Point 3: </a:t>
            </a:r>
            <a:r>
              <a:rPr lang="en-US" sz="3000" dirty="0" err="1" smtClean="0"/>
              <a:t>Interphase</a:t>
            </a:r>
            <a:r>
              <a:rPr lang="en-US" sz="3000" dirty="0" smtClean="0"/>
              <a:t> </a:t>
            </a:r>
            <a:r>
              <a:rPr lang="en-US" sz="3000" dirty="0"/>
              <a:t>can be </a:t>
            </a:r>
            <a:r>
              <a:rPr lang="en-US" sz="3000" dirty="0" smtClean="0"/>
              <a:t>divided </a:t>
            </a:r>
            <a:r>
              <a:rPr lang="en-US" sz="3000" dirty="0"/>
              <a:t>into </a:t>
            </a:r>
            <a:r>
              <a:rPr lang="en-US" sz="3000" b="1" u="sng" dirty="0">
                <a:solidFill>
                  <a:schemeClr val="tx2"/>
                </a:solidFill>
              </a:rPr>
              <a:t>3</a:t>
            </a:r>
            <a:r>
              <a:rPr lang="en-US" sz="3000" dirty="0"/>
              <a:t> specific sub-stages</a:t>
            </a:r>
          </a:p>
          <a:p>
            <a:pPr lvl="1"/>
            <a:endParaRPr lang="en-US" sz="2800" b="1" u="sng" dirty="0">
              <a:solidFill>
                <a:schemeClr val="tx2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57400" y="2819400"/>
            <a:ext cx="3962400" cy="3810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G1 (1</a:t>
            </a:r>
            <a:r>
              <a:rPr lang="en-US" baseline="30000" dirty="0" smtClean="0"/>
              <a:t>st</a:t>
            </a:r>
            <a:r>
              <a:rPr lang="en-US" dirty="0" smtClean="0"/>
              <a:t> Gap) </a:t>
            </a:r>
            <a:r>
              <a:rPr lang="en-US" dirty="0" err="1" smtClean="0"/>
              <a:t>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G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 (1</a:t>
            </a:r>
            <a:r>
              <a:rPr lang="en-US" sz="3200" baseline="30000" dirty="0" smtClean="0">
                <a:solidFill>
                  <a:schemeClr val="tx1"/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Gap): </a:t>
            </a:r>
            <a:r>
              <a:rPr lang="en-US" sz="3200" b="1" u="sng" dirty="0" smtClean="0">
                <a:solidFill>
                  <a:schemeClr val="tx2"/>
                </a:solidFill>
              </a:rPr>
              <a:t>the cell grows a lot </a:t>
            </a:r>
            <a:r>
              <a:rPr lang="en-US" sz="3200" dirty="0" smtClean="0"/>
              <a:t>and makes proteins called </a:t>
            </a:r>
            <a:r>
              <a:rPr lang="en-US" sz="3200" dirty="0" err="1" smtClean="0"/>
              <a:t>histones</a:t>
            </a:r>
            <a:endParaRPr lang="en-US" sz="3200" dirty="0" smtClean="0"/>
          </a:p>
          <a:p>
            <a:pPr lvl="2"/>
            <a:r>
              <a:rPr lang="en-US" sz="3000" dirty="0" smtClean="0"/>
              <a:t>Most of </a:t>
            </a:r>
            <a:r>
              <a:rPr lang="en-US" sz="3000" dirty="0" err="1" smtClean="0"/>
              <a:t>interphase</a:t>
            </a:r>
            <a:r>
              <a:rPr lang="en-US" sz="3000" dirty="0" smtClean="0"/>
              <a:t> is G</a:t>
            </a:r>
            <a:r>
              <a:rPr lang="en-US" sz="3000" baseline="-25000" dirty="0" smtClean="0"/>
              <a:t>1</a:t>
            </a:r>
          </a:p>
          <a:p>
            <a:pPr lvl="2"/>
            <a:r>
              <a:rPr lang="en-US" sz="3000" dirty="0" smtClean="0"/>
              <a:t>Copy drawing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548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</a:t>
            </a:r>
            <a:r>
              <a:rPr lang="en-US" dirty="0" smtClean="0"/>
              <a:t>(Synthesis) Stage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010400" cy="21336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3200" dirty="0" smtClean="0">
                <a:solidFill>
                  <a:schemeClr val="tx1"/>
                </a:solidFill>
              </a:rPr>
              <a:t>S (Synthesis): </a:t>
            </a:r>
            <a:r>
              <a:rPr lang="en-US" sz="3200" b="1" u="sng" dirty="0" smtClean="0">
                <a:solidFill>
                  <a:schemeClr val="tx2"/>
                </a:solidFill>
              </a:rPr>
              <a:t>the cell replicates its DNA </a:t>
            </a:r>
            <a:r>
              <a:rPr lang="en-US" sz="3200" dirty="0" smtClean="0">
                <a:solidFill>
                  <a:schemeClr val="tx1"/>
                </a:solidFill>
              </a:rPr>
              <a:t>so that each new cell will have a copy of the same DNA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dirty="0" smtClean="0"/>
              <a:t>Copy drawing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0"/>
            <a:ext cx="525737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G2 (2</a:t>
            </a:r>
            <a:r>
              <a:rPr lang="en-US" baseline="30000" dirty="0" smtClean="0"/>
              <a:t>ND</a:t>
            </a:r>
            <a:r>
              <a:rPr lang="en-US" dirty="0" smtClean="0"/>
              <a:t> Gap)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G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(2</a:t>
            </a:r>
            <a:r>
              <a:rPr lang="en-US" sz="3300" baseline="30000" dirty="0" smtClean="0"/>
              <a:t>nd</a:t>
            </a:r>
            <a:r>
              <a:rPr lang="en-US" sz="3300" dirty="0" smtClean="0"/>
              <a:t> Gap): the cell prepares for mitosis and </a:t>
            </a:r>
            <a:r>
              <a:rPr lang="en-US" sz="3300" b="1" u="sng" dirty="0" smtClean="0">
                <a:solidFill>
                  <a:schemeClr val="tx2"/>
                </a:solidFill>
              </a:rPr>
              <a:t>makes proteins needed for cell division</a:t>
            </a:r>
          </a:p>
          <a:p>
            <a:endParaRPr lang="en-US" sz="3300" b="1" u="sng" dirty="0">
              <a:solidFill>
                <a:schemeClr val="tx2"/>
              </a:solidFill>
            </a:endParaRPr>
          </a:p>
          <a:p>
            <a:r>
              <a:rPr lang="en-US" sz="3300" b="1" u="sng" dirty="0" smtClean="0">
                <a:solidFill>
                  <a:schemeClr val="tx2"/>
                </a:solidFill>
              </a:rPr>
              <a:t>Proteins review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7467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&amp;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96200" cy="48463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Key Point 4: </a:t>
            </a:r>
            <a:r>
              <a:rPr lang="en-US" sz="3200" dirty="0" smtClean="0"/>
              <a:t>During mitosis, the cell </a:t>
            </a:r>
            <a:r>
              <a:rPr lang="en-US" sz="3200" b="1" u="sng" dirty="0" smtClean="0">
                <a:solidFill>
                  <a:schemeClr val="tx2"/>
                </a:solidFill>
              </a:rPr>
              <a:t>distributes half of its genetic material (DNA) </a:t>
            </a:r>
            <a:r>
              <a:rPr lang="en-US" sz="3200" dirty="0" smtClean="0"/>
              <a:t>to each new daughter cell being formed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Each new cell then has a copy of the same DNA</a:t>
            </a:r>
          </a:p>
          <a:p>
            <a:r>
              <a:rPr lang="en-US" sz="3200" b="1" dirty="0" smtClean="0"/>
              <a:t>Key Point 5: </a:t>
            </a:r>
            <a:r>
              <a:rPr lang="en-US" sz="3200" dirty="0" smtClean="0"/>
              <a:t>During </a:t>
            </a:r>
            <a:r>
              <a:rPr lang="en-US" sz="3200" dirty="0" err="1" smtClean="0"/>
              <a:t>cytokinesis</a:t>
            </a:r>
            <a:r>
              <a:rPr lang="en-US" sz="3200" dirty="0" smtClean="0"/>
              <a:t>, the cell actually </a:t>
            </a:r>
            <a:r>
              <a:rPr lang="en-US" sz="3200" b="1" u="sng" dirty="0" smtClean="0">
                <a:solidFill>
                  <a:schemeClr val="tx2"/>
                </a:solidFill>
              </a:rPr>
              <a:t>divides into two separate daughter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0043" b="10043"/>
          <a:stretch>
            <a:fillRect/>
          </a:stretch>
        </p:blipFill>
        <p:spPr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</a:t>
            </a:r>
            <a:r>
              <a:rPr lang="en-US" dirty="0" smtClean="0"/>
              <a:t>Ticket: </a:t>
            </a:r>
            <a:r>
              <a:rPr lang="en-US" dirty="0" err="1" smtClean="0"/>
              <a:t>ActivExpression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9416"/>
            <a:ext cx="7543800" cy="4846320"/>
          </a:xfrm>
        </p:spPr>
        <p:txBody>
          <a:bodyPr>
            <a:normAutofit/>
          </a:bodyPr>
          <a:lstStyle/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solidFill>
                  <a:schemeClr val="tx1"/>
                </a:solidFill>
              </a:rPr>
              <a:t>What </a:t>
            </a:r>
            <a:r>
              <a:rPr lang="en-US" sz="2800" dirty="0" smtClean="0">
                <a:solidFill>
                  <a:schemeClr val="tx1"/>
                </a:solidFill>
              </a:rPr>
              <a:t>are the three stages of the cell cycle?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During which of the three stages of the cell cycle does the cell grow and replicate its DNA?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What happens during stage S of </a:t>
            </a:r>
            <a:r>
              <a:rPr lang="en-US" sz="2800" dirty="0" err="1" smtClean="0">
                <a:solidFill>
                  <a:schemeClr val="tx1"/>
                </a:solidFill>
              </a:rPr>
              <a:t>interphase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  <a:p>
            <a:pPr marL="990600" lvl="1" indent="-519113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During which of the three stages of the cell cycle is the genetic material (DNA) divided among the two cells?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9530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Catalyst (</a:t>
            </a:r>
            <a:r>
              <a:rPr lang="en-US" sz="4100" dirty="0"/>
              <a:t>5</a:t>
            </a:r>
            <a:r>
              <a:rPr lang="en-US" sz="4100" dirty="0" smtClean="0"/>
              <a:t> minutes)</a:t>
            </a:r>
          </a:p>
          <a:p>
            <a:r>
              <a:rPr lang="en-US" sz="4100" dirty="0" err="1" smtClean="0"/>
              <a:t>ActivExpressions</a:t>
            </a:r>
            <a:r>
              <a:rPr lang="en-US" sz="4100" dirty="0" smtClean="0"/>
              <a:t> Introduction: 15 minutes </a:t>
            </a:r>
          </a:p>
          <a:p>
            <a:r>
              <a:rPr lang="en-US" sz="4100" dirty="0" smtClean="0"/>
              <a:t>The Cell Cycle(15 minutes)</a:t>
            </a:r>
          </a:p>
          <a:p>
            <a:r>
              <a:rPr lang="en-US" sz="4100" dirty="0" smtClean="0"/>
              <a:t>Exit Ticket (5 minutes)</a:t>
            </a:r>
          </a:p>
          <a:p>
            <a:pPr indent="0">
              <a:buNone/>
            </a:pPr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lvl="1"/>
            <a:r>
              <a:rPr lang="en-US" sz="3600" u="sng" dirty="0" smtClean="0"/>
              <a:t>Read Section 9.1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Announcements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924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Today is the last day to make up your cellular respiration quiz. </a:t>
            </a:r>
          </a:p>
          <a:p>
            <a:pPr eaLnBrk="1" hangingPunct="1"/>
            <a:r>
              <a:rPr lang="en-US" sz="2800" dirty="0" smtClean="0"/>
              <a:t>Tuesday is last day to make up Unit 3 test. </a:t>
            </a:r>
          </a:p>
          <a:p>
            <a:pPr eaLnBrk="1" hangingPunct="1"/>
            <a:r>
              <a:rPr lang="en-US" sz="2800" dirty="0" smtClean="0"/>
              <a:t>Office hours today @3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96112"/>
          </a:xfrm>
        </p:spPr>
        <p:txBody>
          <a:bodyPr/>
          <a:lstStyle/>
          <a:p>
            <a:r>
              <a:rPr lang="en-US" dirty="0" smtClean="0"/>
              <a:t>Unit 4: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64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Why do cells have to reproduce?</a:t>
            </a:r>
          </a:p>
          <a:p>
            <a:r>
              <a:rPr lang="en-US" sz="3200" b="1" dirty="0" smtClean="0">
                <a:solidFill>
                  <a:schemeClr val="tx2"/>
                </a:solidFill>
              </a:rPr>
              <a:t>How do cells reproduce and replace dying cells and allow an organism to grow?</a:t>
            </a:r>
          </a:p>
          <a:p>
            <a:r>
              <a:rPr lang="en-US" sz="3200" b="1" dirty="0" smtClean="0"/>
              <a:t>What is cancer and what causes cancer?</a:t>
            </a:r>
          </a:p>
          <a:p>
            <a:r>
              <a:rPr lang="en-US" sz="3200" b="1" dirty="0" smtClean="0"/>
              <a:t>Why do children have features of both of their parents?</a:t>
            </a:r>
          </a:p>
          <a:p>
            <a:r>
              <a:rPr lang="en-US" sz="3200" b="1" dirty="0" smtClean="0"/>
              <a:t>Why do siblings (except identical twins) have different features?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SPI 3210.1.6 </a:t>
            </a:r>
            <a:r>
              <a:rPr lang="en-US" sz="3200" dirty="0" smtClean="0"/>
              <a:t>Determine the relationship between cell growth and cell reproduction. </a:t>
            </a:r>
          </a:p>
          <a:p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SWBAT identify and summarize the three stages of the cell cycle</a:t>
            </a:r>
          </a:p>
          <a:p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SWBAT identify and describe the individual stages of </a:t>
            </a:r>
            <a:r>
              <a:rPr lang="en-US" sz="32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interphase</a:t>
            </a:r>
            <a:endParaRPr lang="en-US" sz="32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ActivExpressions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Fun quiz</a:t>
            </a:r>
          </a:p>
        </p:txBody>
      </p:sp>
    </p:spTree>
    <p:extLst>
      <p:ext uri="{BB962C8B-B14F-4D97-AF65-F5344CB8AC3E}">
        <p14:creationId xmlns:p14="http://schemas.microsoft.com/office/powerpoint/2010/main" val="95132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8305800" cy="990600"/>
          </a:xfrm>
        </p:spPr>
        <p:txBody>
          <a:bodyPr/>
          <a:lstStyle/>
          <a:p>
            <a:r>
              <a:rPr lang="en-US" b="1" dirty="0" smtClean="0"/>
              <a:t>The Cell Cycle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4055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Biology</a:t>
            </a:r>
          </a:p>
          <a:p>
            <a:r>
              <a:rPr lang="en-US" sz="2800" b="1" dirty="0" smtClean="0"/>
              <a:t>Unit 4</a:t>
            </a:r>
          </a:p>
          <a:p>
            <a:r>
              <a:rPr lang="en-US" sz="2800" b="1" dirty="0" smtClean="0"/>
              <a:t>Lesson 2</a:t>
            </a:r>
            <a:endParaRPr lang="en-US" sz="2800" b="1" dirty="0"/>
          </a:p>
        </p:txBody>
      </p:sp>
      <p:pic>
        <p:nvPicPr>
          <p:cNvPr id="14338" name="Picture 2" descr="http://upload.wikimedia.org/wikipedia/commons/thumb/e/e0/Cell_Cycle_2-2.svg/300px-Cell_Cycle_2-2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2895600" cy="295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20000" cy="4846320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Somatic cells are all of the non-reproductive (sex) cells that make up the body of an organism. Sex cells are sperm cells and egg cells. </a:t>
            </a:r>
          </a:p>
          <a:p>
            <a:r>
              <a:rPr lang="en-US" sz="2800" dirty="0" smtClean="0"/>
              <a:t>Once cells reach their size limit they must either stop growing or divide</a:t>
            </a:r>
          </a:p>
          <a:p>
            <a:r>
              <a:rPr lang="en-US" sz="2800" dirty="0" smtClean="0"/>
              <a:t>Cells divide and reproduce so that dead or dying cells can be replaced and so that organisms can grow</a:t>
            </a:r>
          </a:p>
          <a:p>
            <a:r>
              <a:rPr lang="en-US" sz="2800" dirty="0" smtClean="0"/>
              <a:t>The process of growth and division by which all somatic cells reproduce is known as the cell cycle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the Cell Cycle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205662" cy="1752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Point 1: </a:t>
            </a:r>
            <a:r>
              <a:rPr lang="en-US" sz="3200" dirty="0" smtClean="0"/>
              <a:t>The cell cycle occurs in 3 consecutive stages: </a:t>
            </a:r>
            <a:r>
              <a:rPr lang="en-US" sz="3200" b="1" u="sng" dirty="0" err="1" smtClean="0">
                <a:solidFill>
                  <a:schemeClr val="tx2"/>
                </a:solidFill>
              </a:rPr>
              <a:t>interphase</a:t>
            </a:r>
            <a:r>
              <a:rPr lang="en-US" sz="3200" b="1" u="sng" dirty="0" smtClean="0">
                <a:solidFill>
                  <a:schemeClr val="tx2"/>
                </a:solidFill>
              </a:rPr>
              <a:t>, mitosis, and </a:t>
            </a:r>
            <a:r>
              <a:rPr lang="en-US" sz="3200" b="1" u="sng" dirty="0" err="1" smtClean="0">
                <a:solidFill>
                  <a:schemeClr val="tx2"/>
                </a:solidFill>
              </a:rPr>
              <a:t>cytokinesis</a:t>
            </a:r>
            <a:endParaRPr lang="en-US" sz="3200" b="1" u="sng" dirty="0">
              <a:solidFill>
                <a:schemeClr val="tx2"/>
              </a:solidFill>
            </a:endParaRPr>
          </a:p>
        </p:txBody>
      </p:sp>
      <p:pic>
        <p:nvPicPr>
          <p:cNvPr id="1946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3807068"/>
            <a:ext cx="5257800" cy="289853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1601</TotalTime>
  <Words>579</Words>
  <Application>Microsoft Macintosh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Catalyst #2: November 15th 2012 (5 minutes)</vt:lpstr>
      <vt:lpstr>Agenda</vt:lpstr>
      <vt:lpstr>Announcements </vt:lpstr>
      <vt:lpstr>Unit 4: Guiding Questions</vt:lpstr>
      <vt:lpstr>Today’s SPI &amp; Objectives</vt:lpstr>
      <vt:lpstr>ActivExpressions! </vt:lpstr>
      <vt:lpstr>The Cell Cycle</vt:lpstr>
      <vt:lpstr>Review</vt:lpstr>
      <vt:lpstr>Stages of the Cell Cycle</vt:lpstr>
      <vt:lpstr>Interphase</vt:lpstr>
      <vt:lpstr>Sub-Stages of Interphase</vt:lpstr>
      <vt:lpstr>G1 (1st Gap) sTAGE</vt:lpstr>
      <vt:lpstr>S (Synthesis) Stage</vt:lpstr>
      <vt:lpstr>G2 (2ND Gap) Stage</vt:lpstr>
      <vt:lpstr>Interphase</vt:lpstr>
      <vt:lpstr>Mitosis &amp; Cytokinesis</vt:lpstr>
      <vt:lpstr>The Cell Cycle</vt:lpstr>
      <vt:lpstr>Exit Ticket: ActivExpression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John Kelly</dc:creator>
  <cp:lastModifiedBy>Administrator</cp:lastModifiedBy>
  <cp:revision>84</cp:revision>
  <dcterms:created xsi:type="dcterms:W3CDTF">2010-11-08T22:15:02Z</dcterms:created>
  <dcterms:modified xsi:type="dcterms:W3CDTF">2012-11-15T02:42:05Z</dcterms:modified>
</cp:coreProperties>
</file>