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1"/>
  </p:notesMasterIdLst>
  <p:sldIdLst>
    <p:sldId id="257" r:id="rId2"/>
    <p:sldId id="258" r:id="rId3"/>
    <p:sldId id="259" r:id="rId4"/>
    <p:sldId id="285" r:id="rId5"/>
    <p:sldId id="286" r:id="rId6"/>
    <p:sldId id="260" r:id="rId7"/>
    <p:sldId id="261" r:id="rId8"/>
    <p:sldId id="262" r:id="rId9"/>
    <p:sldId id="271" r:id="rId10"/>
    <p:sldId id="272" r:id="rId11"/>
    <p:sldId id="273" r:id="rId12"/>
    <p:sldId id="287" r:id="rId13"/>
    <p:sldId id="275" r:id="rId14"/>
    <p:sldId id="284" r:id="rId15"/>
    <p:sldId id="277" r:id="rId16"/>
    <p:sldId id="274" r:id="rId17"/>
    <p:sldId id="278" r:id="rId18"/>
    <p:sldId id="279" r:id="rId19"/>
    <p:sldId id="280" r:id="rId20"/>
    <p:sldId id="283" r:id="rId21"/>
    <p:sldId id="270" r:id="rId22"/>
    <p:sldId id="264" r:id="rId23"/>
    <p:sldId id="266" r:id="rId24"/>
    <p:sldId id="267" r:id="rId25"/>
    <p:sldId id="268" r:id="rId26"/>
    <p:sldId id="281" r:id="rId27"/>
    <p:sldId id="265" r:id="rId28"/>
    <p:sldId id="269" r:id="rId29"/>
    <p:sldId id="263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84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notesMaster" Target="notesMasters/notesMaster1.xml"/><Relationship Id="rId32" Type="http://schemas.openxmlformats.org/officeDocument/2006/relationships/printerSettings" Target="printerSettings/printerSettings1.bin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presProps" Target="presProps.xml"/><Relationship Id="rId34" Type="http://schemas.openxmlformats.org/officeDocument/2006/relationships/viewProps" Target="viewProps.xml"/><Relationship Id="rId35" Type="http://schemas.openxmlformats.org/officeDocument/2006/relationships/theme" Target="theme/theme1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7A66B5-9225-6D4B-B20F-5B22A949CCB7}" type="datetimeFigureOut">
              <a:rPr lang="en-US" smtClean="0"/>
              <a:t>11/13/12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F75554-18B2-574B-A6FF-FBBCDD1313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6455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F75554-18B2-574B-A6FF-FBBCDD1313D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6569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9E005B07-7097-469A-B94A-396CC0772C13}" type="datetimeFigureOut">
              <a:rPr lang="en-US" smtClean="0"/>
              <a:pPr/>
              <a:t>11/13/12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6D3CCCBA-FA2F-4562-B92E-D9907BFAD9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E005B07-7097-469A-B94A-396CC0772C13}" type="datetimeFigureOut">
              <a:rPr lang="en-US" smtClean="0"/>
              <a:pPr/>
              <a:t>11/13/12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3CCCBA-FA2F-4562-B92E-D9907BFAD9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9E005B07-7097-469A-B94A-396CC0772C13}" type="datetimeFigureOut">
              <a:rPr lang="en-US" smtClean="0"/>
              <a:pPr/>
              <a:t>11/13/12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D3CCCBA-FA2F-4562-B92E-D9907BFAD9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E005B07-7097-469A-B94A-396CC0772C13}" type="datetimeFigureOut">
              <a:rPr lang="en-US" smtClean="0"/>
              <a:pPr/>
              <a:t>11/13/12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3CCCBA-FA2F-4562-B92E-D9907BFAD9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E005B07-7097-469A-B94A-396CC0772C13}" type="datetimeFigureOut">
              <a:rPr lang="en-US" smtClean="0"/>
              <a:pPr/>
              <a:t>11/13/12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6D3CCCBA-FA2F-4562-B92E-D9907BFAD9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E005B07-7097-469A-B94A-396CC0772C13}" type="datetimeFigureOut">
              <a:rPr lang="en-US" smtClean="0"/>
              <a:pPr/>
              <a:t>11/13/12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3CCCBA-FA2F-4562-B92E-D9907BFAD9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E005B07-7097-469A-B94A-396CC0772C13}" type="datetimeFigureOut">
              <a:rPr lang="en-US" smtClean="0"/>
              <a:pPr/>
              <a:t>11/13/12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3CCCBA-FA2F-4562-B92E-D9907BFAD9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E005B07-7097-469A-B94A-396CC0772C13}" type="datetimeFigureOut">
              <a:rPr lang="en-US" smtClean="0"/>
              <a:pPr/>
              <a:t>11/13/12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3CCCBA-FA2F-4562-B92E-D9907BFAD9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E005B07-7097-469A-B94A-396CC0772C13}" type="datetimeFigureOut">
              <a:rPr lang="en-US" smtClean="0"/>
              <a:pPr/>
              <a:t>11/13/12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3CCCBA-FA2F-4562-B92E-D9907BFAD9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E005B07-7097-469A-B94A-396CC0772C13}" type="datetimeFigureOut">
              <a:rPr lang="en-US" smtClean="0"/>
              <a:pPr/>
              <a:t>11/13/12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3CCCBA-FA2F-4562-B92E-D9907BFAD9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E005B07-7097-469A-B94A-396CC0772C13}" type="datetimeFigureOut">
              <a:rPr lang="en-US" smtClean="0"/>
              <a:pPr/>
              <a:t>11/13/12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D3CCCBA-FA2F-4562-B92E-D9907BFAD94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9E005B07-7097-469A-B94A-396CC0772C13}" type="datetimeFigureOut">
              <a:rPr lang="en-US" smtClean="0"/>
              <a:pPr/>
              <a:t>11/13/12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6D3CCCBA-FA2F-4562-B92E-D9907BFAD94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4" Type="http://schemas.openxmlformats.org/officeDocument/2006/relationships/hyperlink" Target="http://www.google.com/imgres?imgurl=http://media.nowpublic.net/images//0a/f/0afc9f68ef0a36578c9f85752e3aaf36.jpg&amp;imgrefurl=http://www.nowpublic.com/health/stem-cell-skin-cell-discovery-stronger-solution-maxine-0&amp;usg=__zdlG2u57cHc8dQsIBOzThQpX2uI=&amp;h=336&amp;w=448&amp;sz=39&amp;hl=en&amp;start=8&amp;zoom=1&amp;tbnid=hZkmPQMhxD5luM:&amp;tbnh=95&amp;tbnw=127&amp;ei=uze3TrnfNqno2AWF6s3MDQ&amp;prev=/search?q=skin+cells&amp;um=1&amp;hl=en&amp;sa=N&amp;gbv=2&amp;tbm=isch&amp;um=1&amp;itbs=1" TargetMode="External"/><Relationship Id="rId5" Type="http://schemas.openxmlformats.org/officeDocument/2006/relationships/image" Target="../media/image6.jpeg"/><Relationship Id="rId6" Type="http://schemas.openxmlformats.org/officeDocument/2006/relationships/hyperlink" Target="http://www.google.com/imgres?imgurl=http://missinglink.ucsf.edu/lm/IDS_101_histo_resource/images/351Blabeled_copy.jpg&amp;imgrefurl=http://missinglink.ucsf.edu/lm/IDS_101_histo_resource/nerves_muscle.html&amp;usg=__1JH7Dc8O4mtgMdCqypAnacAMA-Y=&amp;h=480&amp;w=640&amp;sz=72&amp;hl=en&amp;start=5&amp;zoom=1&amp;tbnid=lTWWRjrKyjbyjM:&amp;tbnh=103&amp;tbnw=137&amp;ei=zze3TpLvNsSq2QXk0ajDAg&amp;prev=/search?q=muscle+cells&amp;um=1&amp;hl=en&amp;sa=N&amp;gbv=2&amp;tbm=isch&amp;um=1&amp;itbs=1" TargetMode="External"/><Relationship Id="rId7" Type="http://schemas.openxmlformats.org/officeDocument/2006/relationships/image" Target="../media/image7.jpeg"/><Relationship Id="rId8" Type="http://schemas.openxmlformats.org/officeDocument/2006/relationships/hyperlink" Target="http://www.google.com/imgres?imgurl=http://www.becomehealthynow.com/images/organs/nervous/nerve_cell_bh.jpg&amp;imgrefurl=http://www.becomehealthynow.com/popups/nerve_cell_bh.htm&amp;usg=__Uj3jF3FhGDNKpL6-wvF-2OLhLIA=&amp;h=390&amp;w=497&amp;sz=53&amp;hl=en&amp;start=8&amp;zoom=1&amp;tbnid=bQoEGlsYpkCVSM:&amp;tbnh=102&amp;tbnw=130&amp;ei=5De3TszRI6m62wXph8XMDQ&amp;prev=/search?q=nervecells&amp;um=1&amp;hl=en&amp;sa=N&amp;gbv=2&amp;tbm=isch&amp;um=1&amp;itbs=1" TargetMode="External"/><Relationship Id="rId9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google.com/imgres?imgurl=http://images.tutorvista.com/content/feed/tvcs/red_blood_cells.jpg&amp;imgrefurl=http://www.tutorvista.com/biology/3-types-of-blood-cells&amp;usg=__J4yz2JjgG2oTCbx5PFCvzYVEEEQ=&amp;h=256&amp;w=340&amp;sz=26&amp;hl=en&amp;start=5&amp;zoom=1&amp;tbnid=3vSQg4J1u292bM:&amp;tbnh=90&amp;tbnw=119&amp;ei=5hm3Tu2YGJGK2QWqpP30Dg&amp;prev=/images?q=blood+cells&amp;hl=en&amp;sa=X&amp;gbv=2&amp;tbm=isch&amp;itbs=1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4" Type="http://schemas.openxmlformats.org/officeDocument/2006/relationships/hyperlink" Target="http://www.google.com/imgres?imgurl=http://www.sport-fitness-advisor.com/images/muscle_anatomy.jpg&amp;imgrefurl=http://www.sport-fitness-advisor.com/muscle-anatomy.html&amp;usg=__lmy8kTrKqhHGIIIt9ep_1DTSPOU=&amp;h=405&amp;w=526&amp;sz=43&amp;hl=en&amp;start=6&amp;zoom=1&amp;tbnid=CxE8tcSF0z0hHM:&amp;tbnh=102&amp;tbnw=132&amp;ei=9Dy3TuKeNOWZ2QWP1bTRDQ&amp;prev=/search?q=muscle&amp;um=1&amp;hl=en&amp;sa=N&amp;gbv=2&amp;tbm=isch&amp;um=1&amp;itbs=1" TargetMode="External"/><Relationship Id="rId5" Type="http://schemas.openxmlformats.org/officeDocument/2006/relationships/image" Target="../media/image10.jpeg"/><Relationship Id="rId6" Type="http://schemas.openxmlformats.org/officeDocument/2006/relationships/hyperlink" Target="http://www.google.com/imgres?imgurl=http://www.nlm.nih.gov/medlineplus/ency/images/ency/fullsize/9367.jpg&amp;imgrefurl=http://www.nlm.nih.gov/medlineplus/ency/imagepages/9367.htm&amp;usg=__zpfJ8C2CmKzc3ezcmO_NQhRx6pk=&amp;h=320&amp;w=400&amp;sz=15&amp;hl=en&amp;start=19&amp;zoom=1&amp;tbnid=OyEEs2iI97mhoM:&amp;tbnh=99&amp;tbnw=124&amp;ei=Cj23TsKgDqTM2AWZ-5ijCg&amp;prev=/search?q=heart+muscle&amp;um=1&amp;hl=en&amp;sa=N&amp;gbv=2&amp;tbm=isch&amp;um=1&amp;itbs=1" TargetMode="External"/><Relationship Id="rId7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google.com/imgres?imgurl=http://missinglink.ucsf.edu/lm/IDS_101_histo_resource/images/351Blabeled_copy.jpg&amp;imgrefurl=http://missinglink.ucsf.edu/lm/IDS_101_histo_resource/nerves_muscle.html&amp;usg=__1JH7Dc8O4mtgMdCqypAnacAMA-Y=&amp;h=480&amp;w=640&amp;sz=72&amp;hl=en&amp;start=5&amp;zoom=1&amp;tbnid=lTWWRjrKyjbyjM:&amp;tbnh=103&amp;tbnw=137&amp;ei=3Dy3TqDgAu-_2QWC7OTMDQ&amp;prev=/search?q=muscle+cells&amp;um=1&amp;hl=en&amp;sa=N&amp;gbv=2&amp;tbm=isch&amp;um=1&amp;itbs=1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4" Type="http://schemas.openxmlformats.org/officeDocument/2006/relationships/hyperlink" Target="http://www.google.com/imgres?imgurl=http://www.thewwwblog.com/images/apple/apple-macbook-air-elbow-cut.jpg&amp;imgrefurl=http://www.thewwwblog.com/macbook-air-sharp-enough-to-cut.html&amp;usg=__ARb096JG8txRDxLKOcNJzPg2-Fw=&amp;h=480&amp;w=640&amp;sz=69&amp;hl=en&amp;start=5&amp;zoom=1&amp;tbnid=N95d6kZK-wzWcM:&amp;tbnh=103&amp;tbnw=137&amp;ei=lz23TrXbKuPO2wWpgfHNDQ&amp;prev=/search?q=bleeding+cut&amp;um=1&amp;hl=en&amp;sa=N&amp;gbv=2&amp;tbm=isch&amp;um=1&amp;itbs=1" TargetMode="External"/><Relationship Id="rId5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google.com/imgres?imgurl=http://eurthisnthat.com/wp-content/uploads/2009/08/tyra-banks-bald.jpg&amp;imgrefurl=http://www.eurthisnthat.com/2009/08/18/dishin-dirt-on-beyonce-tyra-banks-queen-latifah-and-more/&amp;usg=__CYg_FocRsGugHG_r2DIJHhIUip4=&amp;h=450&amp;w=400&amp;sz=39&amp;hl=en&amp;start=2&amp;zoom=1&amp;tbnid=S-_NCtDTaHI_RM:&amp;tbnh=127&amp;tbnw=113&amp;ei=dj23TuCXEuHE2QXy-73MDQ&amp;prev=/search?q=bald&amp;um=1&amp;hl=en&amp;sa=N&amp;gbv=2&amp;tbm=isch&amp;um=1&amp;itbs=1" TargetMode="Externa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4" Type="http://schemas.openxmlformats.org/officeDocument/2006/relationships/hyperlink" Target="http://www.google.com/imgres?imgurl=http://images.tutorvista.com/content/feed/tvcs/red_blood_cells.jpg&amp;imgrefurl=http://www.tutorvista.com/biology/3-types-of-blood-cells&amp;usg=__J4yz2JjgG2oTCbx5PFCvzYVEEEQ=&amp;h=256&amp;w=340&amp;sz=26&amp;hl=en&amp;start=5&amp;zoom=1&amp;tbnid=3vSQg4J1u292bM:&amp;tbnh=90&amp;tbnw=119&amp;ei=5hm3Tu2YGJGK2QWqpP30Dg&amp;prev=/images?q=blood+cells&amp;hl=en&amp;sa=X&amp;gbv=2&amp;tbm=isch&amp;itbs=1" TargetMode="External"/><Relationship Id="rId5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Catalyst #1: November 14</a:t>
            </a:r>
            <a:r>
              <a:rPr lang="en-US" b="1" baseline="30000" dirty="0" smtClean="0"/>
              <a:t>th</a:t>
            </a:r>
            <a:r>
              <a:rPr lang="en-US" b="1" dirty="0" smtClean="0"/>
              <a:t>, 2012 (5 minutes)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7543800" cy="4322136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b="1" dirty="0" smtClean="0"/>
              <a:t>What are all living organisms made up of?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b="1" dirty="0" smtClean="0"/>
              <a:t>Where do new cells come from?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b="1" dirty="0" smtClean="0"/>
              <a:t>What does the word “reproduce” mean?</a:t>
            </a:r>
          </a:p>
          <a:p>
            <a:pPr marL="514350" indent="-514350">
              <a:buFont typeface="+mj-lt"/>
              <a:buAutoNum type="arabicPeriod"/>
            </a:pPr>
            <a:endParaRPr lang="en-US" sz="3200" b="1" dirty="0" smtClean="0"/>
          </a:p>
          <a:p>
            <a:pPr marL="514350" indent="-514350">
              <a:buFont typeface="+mj-lt"/>
              <a:buAutoNum type="arabicPeriod"/>
            </a:pPr>
            <a:endParaRPr lang="en-US" sz="3200" b="1" dirty="0" smtClean="0"/>
          </a:p>
          <a:p>
            <a:pPr marL="880110" lvl="1" indent="-514350">
              <a:buFont typeface="+mj-lt"/>
              <a:buAutoNum type="alphaUcPeriod"/>
            </a:pPr>
            <a:endParaRPr lang="en-US" sz="2400" b="1" dirty="0" smtClean="0"/>
          </a:p>
        </p:txBody>
      </p:sp>
      <p:sp>
        <p:nvSpPr>
          <p:cNvPr id="6" name="Text Placeholder 5"/>
          <p:cNvSpPr>
            <a:spLocks noGrp="1"/>
          </p:cNvSpPr>
          <p:nvPr>
            <p:ph type="body" idx="4294967295"/>
          </p:nvPr>
        </p:nvSpPr>
        <p:spPr>
          <a:xfrm>
            <a:off x="457200" y="1447800"/>
            <a:ext cx="7620000" cy="533400"/>
          </a:xfrm>
        </p:spPr>
        <p:txBody>
          <a:bodyPr>
            <a:normAutofit fontScale="92500" lnSpcReduction="10000"/>
          </a:bodyPr>
          <a:lstStyle/>
          <a:p>
            <a:endParaRPr lang="en-US" sz="3400" u="sng" dirty="0">
              <a:solidFill>
                <a:schemeClr val="tx2"/>
              </a:solidFill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Somatic cells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Remember, all living organisms are made up of and organized into cells</a:t>
            </a:r>
          </a:p>
          <a:p>
            <a:pPr lvl="0"/>
            <a:r>
              <a:rPr lang="en-US" sz="3200" b="1" dirty="0" smtClean="0"/>
              <a:t>Key Point 1: </a:t>
            </a:r>
            <a:r>
              <a:rPr lang="en-US" sz="3200" dirty="0" smtClean="0"/>
              <a:t>All of the cells of the </a:t>
            </a:r>
            <a:r>
              <a:rPr lang="en-US" sz="3200" b="1" u="sng" dirty="0" smtClean="0">
                <a:solidFill>
                  <a:schemeClr val="tx2"/>
                </a:solidFill>
              </a:rPr>
              <a:t>body</a:t>
            </a:r>
            <a:r>
              <a:rPr lang="en-US" sz="3200" dirty="0" smtClean="0"/>
              <a:t> of an organism, except for </a:t>
            </a:r>
            <a:r>
              <a:rPr lang="en-US" sz="3200" b="1" u="sng" dirty="0" smtClean="0">
                <a:solidFill>
                  <a:schemeClr val="tx2"/>
                </a:solidFill>
              </a:rPr>
              <a:t>reproductive (sex) cells</a:t>
            </a:r>
            <a:r>
              <a:rPr lang="en-US" sz="3200" dirty="0" smtClean="0"/>
              <a:t>, are known as </a:t>
            </a:r>
            <a:r>
              <a:rPr lang="en-US" sz="3200" b="1" u="sng" dirty="0" smtClean="0">
                <a:solidFill>
                  <a:schemeClr val="tx2"/>
                </a:solidFill>
              </a:rPr>
              <a:t>somatic cells</a:t>
            </a:r>
          </a:p>
          <a:p>
            <a:pPr lvl="1"/>
            <a:r>
              <a:rPr lang="en-US" sz="2900" dirty="0" smtClean="0">
                <a:solidFill>
                  <a:schemeClr val="tx1"/>
                </a:solidFill>
              </a:rPr>
              <a:t>Soma means “body”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SOMATIC CELLS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400" dirty="0" smtClean="0"/>
              <a:t>What would be some examples of somatic cells in humans?</a:t>
            </a:r>
          </a:p>
          <a:p>
            <a:r>
              <a:rPr lang="en-US" sz="3400" dirty="0" smtClean="0"/>
              <a:t>Examples: </a:t>
            </a:r>
            <a:r>
              <a:rPr lang="en-US" sz="3400" b="1" u="sng" dirty="0" smtClean="0">
                <a:solidFill>
                  <a:schemeClr val="tx2"/>
                </a:solidFill>
              </a:rPr>
              <a:t>Skin cells, muscle cells, blood cells, nerve cells</a:t>
            </a:r>
            <a:endParaRPr lang="en-US" sz="3400" b="1" u="sng" dirty="0">
              <a:solidFill>
                <a:schemeClr val="tx2"/>
              </a:solidFill>
            </a:endParaRPr>
          </a:p>
        </p:txBody>
      </p:sp>
      <p:pic>
        <p:nvPicPr>
          <p:cNvPr id="4" name="Picture 6" descr="http://t0.gstatic.com/images?q=tbn:ANd9GcRy9srufL_DWCHyiFLCIl4fxv5Ze7pun6kjTSLUCRfM0MpYE1KzMTFNnss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62600" y="4953000"/>
            <a:ext cx="1914311" cy="1447800"/>
          </a:xfrm>
          <a:prstGeom prst="rect">
            <a:avLst/>
          </a:prstGeom>
          <a:noFill/>
        </p:spPr>
      </p:pic>
      <p:pic>
        <p:nvPicPr>
          <p:cNvPr id="20482" name="Picture 2" descr="http://t2.gstatic.com/images?q=tbn:ANd9GcRKO1xsdj-8uyUP_1wKPhRJUoIjsn__4EvKNboSG3BZ6HZjq60_RtpmUQ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04800" y="4419600"/>
            <a:ext cx="2139212" cy="1600200"/>
          </a:xfrm>
          <a:prstGeom prst="rect">
            <a:avLst/>
          </a:prstGeom>
          <a:noFill/>
        </p:spPr>
      </p:pic>
      <p:pic>
        <p:nvPicPr>
          <p:cNvPr id="20484" name="Picture 4" descr="http://t2.gstatic.com/images?q=tbn:ANd9GcT0bn5jHvyjkRVyo0km4U7Fb_5ITfrbQV4kN7Z35CBAp7i61kshVdll3Ran">
            <a:hlinkClick r:id="rId6"/>
          </p:cNvPr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438400" y="5257800"/>
            <a:ext cx="1828800" cy="1374938"/>
          </a:xfrm>
          <a:prstGeom prst="rect">
            <a:avLst/>
          </a:prstGeom>
          <a:noFill/>
        </p:spPr>
      </p:pic>
      <p:pic>
        <p:nvPicPr>
          <p:cNvPr id="20486" name="Picture 6" descr="http://t0.gstatic.com/images?q=tbn:ANd9GcR2v3pjLyeoB5CkfI3Po6_JMPutqY8AF7N_xboyiymt8VzmIVNM4o3dwT0W">
            <a:hlinkClick r:id="rId8"/>
          </p:cNvPr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3810000" y="4343400"/>
            <a:ext cx="1748116" cy="1371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CFU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>
                <a:solidFill>
                  <a:schemeClr val="accent4"/>
                </a:solidFill>
              </a:rPr>
              <a:t>T/F Brain cells are </a:t>
            </a:r>
            <a:r>
              <a:rPr lang="en-US" sz="5400" b="1" u="sng" dirty="0" smtClean="0">
                <a:solidFill>
                  <a:schemeClr val="accent4"/>
                </a:solidFill>
              </a:rPr>
              <a:t>somatic cells.</a:t>
            </a:r>
            <a:endParaRPr lang="en-US" sz="5400" b="1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07187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Size Limits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000" dirty="0" smtClean="0"/>
              <a:t>Can cells continue to grow forever?</a:t>
            </a:r>
          </a:p>
          <a:p>
            <a:pPr lvl="1"/>
            <a:r>
              <a:rPr lang="en-US" sz="3000" dirty="0" smtClean="0"/>
              <a:t>No</a:t>
            </a:r>
          </a:p>
          <a:p>
            <a:r>
              <a:rPr lang="en-US" sz="3000" dirty="0" smtClean="0"/>
              <a:t>Cells have a size limit based on the ratio of surface area to volume</a:t>
            </a:r>
          </a:p>
          <a:p>
            <a:pPr lvl="0"/>
            <a:r>
              <a:rPr lang="en-US" sz="3000" b="1" dirty="0" smtClean="0"/>
              <a:t>Key Point 2: </a:t>
            </a:r>
            <a:r>
              <a:rPr lang="en-US" sz="3000" dirty="0" smtClean="0"/>
              <a:t>Once cells reach their size limit, </a:t>
            </a:r>
            <a:r>
              <a:rPr lang="en-US" sz="3000" b="1" u="sng" dirty="0" smtClean="0">
                <a:solidFill>
                  <a:schemeClr val="tx2"/>
                </a:solidFill>
              </a:rPr>
              <a:t>they must either stop growing or divide</a:t>
            </a:r>
          </a:p>
          <a:p>
            <a:pPr lvl="1"/>
            <a:r>
              <a:rPr lang="en-US" sz="2700" dirty="0" smtClean="0">
                <a:solidFill>
                  <a:schemeClr val="tx1"/>
                </a:solidFill>
              </a:rPr>
              <a:t>Most cells will divide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Cellular reproduction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Where do new cells come from?</a:t>
            </a:r>
          </a:p>
          <a:p>
            <a:r>
              <a:rPr lang="en-US" sz="3200" dirty="0" smtClean="0"/>
              <a:t>New cells can only come from previously existing cells</a:t>
            </a:r>
          </a:p>
          <a:p>
            <a:pPr lvl="0"/>
            <a:r>
              <a:rPr lang="en-US" sz="3200" dirty="0" smtClean="0"/>
              <a:t>How do cells divide and reproduce?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CELL CYCLE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9416"/>
            <a:ext cx="7772400" cy="3191184"/>
          </a:xfrm>
        </p:spPr>
        <p:txBody>
          <a:bodyPr>
            <a:normAutofit lnSpcReduction="10000"/>
          </a:bodyPr>
          <a:lstStyle/>
          <a:p>
            <a:pPr lvl="0"/>
            <a:r>
              <a:rPr lang="en-US" sz="3400" b="1" dirty="0" smtClean="0"/>
              <a:t>Key Point 3: </a:t>
            </a:r>
            <a:r>
              <a:rPr lang="en-US" sz="3400" dirty="0" smtClean="0"/>
              <a:t>The cell cycle is </a:t>
            </a:r>
            <a:r>
              <a:rPr lang="en-US" sz="3400" b="1" u="sng" dirty="0" smtClean="0">
                <a:solidFill>
                  <a:schemeClr val="tx2"/>
                </a:solidFill>
              </a:rPr>
              <a:t>the process of growth and division by which all eukaryotic cells (except sex cells) reproduce</a:t>
            </a:r>
          </a:p>
          <a:p>
            <a:pPr lvl="0"/>
            <a:r>
              <a:rPr lang="en-US" sz="3400" dirty="0" smtClean="0"/>
              <a:t>CFU: What are some examples of eukaryotic cells?</a:t>
            </a:r>
          </a:p>
          <a:p>
            <a:endParaRPr lang="en-US" dirty="0"/>
          </a:p>
        </p:txBody>
      </p:sp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3048000" y="4648200"/>
            <a:ext cx="2209800" cy="198476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Structural Organization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3200" dirty="0" smtClean="0"/>
              <a:t>How are cells organized in living things?</a:t>
            </a:r>
          </a:p>
          <a:p>
            <a:pPr lvl="0"/>
            <a:r>
              <a:rPr lang="en-US" sz="3200" b="1" dirty="0" smtClean="0"/>
              <a:t>Key Point 4: </a:t>
            </a:r>
            <a:r>
              <a:rPr lang="en-US" sz="3200" dirty="0" smtClean="0"/>
              <a:t>Groups of </a:t>
            </a:r>
            <a:r>
              <a:rPr lang="en-US" sz="3200" b="1" u="sng" dirty="0" smtClean="0">
                <a:solidFill>
                  <a:schemeClr val="tx2"/>
                </a:solidFill>
              </a:rPr>
              <a:t>cells</a:t>
            </a:r>
            <a:r>
              <a:rPr lang="en-US" sz="3200" dirty="0" smtClean="0"/>
              <a:t> that function together are known as </a:t>
            </a:r>
            <a:r>
              <a:rPr lang="en-US" sz="3200" b="1" u="sng" dirty="0" smtClean="0">
                <a:solidFill>
                  <a:schemeClr val="tx2"/>
                </a:solidFill>
              </a:rPr>
              <a:t>tissues</a:t>
            </a:r>
            <a:r>
              <a:rPr lang="en-US" sz="3200" dirty="0" smtClean="0"/>
              <a:t>. Groups of </a:t>
            </a:r>
            <a:r>
              <a:rPr lang="en-US" sz="3200" b="1" u="sng" dirty="0" smtClean="0">
                <a:solidFill>
                  <a:schemeClr val="tx2"/>
                </a:solidFill>
              </a:rPr>
              <a:t>tissues</a:t>
            </a:r>
            <a:r>
              <a:rPr lang="en-US" sz="3200" dirty="0" smtClean="0"/>
              <a:t> that function together are known as </a:t>
            </a:r>
            <a:r>
              <a:rPr lang="en-US" sz="3200" b="1" u="sng" dirty="0" smtClean="0">
                <a:solidFill>
                  <a:schemeClr val="tx2"/>
                </a:solidFill>
              </a:rPr>
              <a:t>organs</a:t>
            </a:r>
          </a:p>
          <a:p>
            <a:pPr lvl="1"/>
            <a:r>
              <a:rPr lang="en-US" sz="3000" b="1" u="sng" dirty="0" smtClean="0">
                <a:solidFill>
                  <a:schemeClr val="tx2"/>
                </a:solidFill>
              </a:rPr>
              <a:t>Cells</a:t>
            </a:r>
            <a:r>
              <a:rPr lang="en-US" sz="3000" dirty="0" smtClean="0">
                <a:solidFill>
                  <a:schemeClr val="tx1"/>
                </a:solidFill>
              </a:rPr>
              <a:t> </a:t>
            </a:r>
            <a:r>
              <a:rPr lang="en-US" sz="3000" dirty="0" smtClean="0">
                <a:solidFill>
                  <a:schemeClr val="tx1"/>
                </a:solidFill>
                <a:sym typeface="Wingdings" pitchFamily="2" charset="2"/>
              </a:rPr>
              <a:t> </a:t>
            </a:r>
            <a:r>
              <a:rPr lang="en-US" sz="3000" b="1" u="sng" dirty="0" smtClean="0">
                <a:solidFill>
                  <a:schemeClr val="tx2"/>
                </a:solidFill>
                <a:sym typeface="Wingdings" pitchFamily="2" charset="2"/>
              </a:rPr>
              <a:t>tissues</a:t>
            </a:r>
            <a:r>
              <a:rPr lang="en-US" sz="3000" dirty="0" smtClean="0">
                <a:solidFill>
                  <a:schemeClr val="tx1"/>
                </a:solidFill>
                <a:sym typeface="Wingdings" pitchFamily="2" charset="2"/>
              </a:rPr>
              <a:t>  </a:t>
            </a:r>
            <a:r>
              <a:rPr lang="en-US" sz="3000" b="1" u="sng" dirty="0" smtClean="0">
                <a:solidFill>
                  <a:schemeClr val="tx2"/>
                </a:solidFill>
                <a:sym typeface="Wingdings" pitchFamily="2" charset="2"/>
              </a:rPr>
              <a:t>organs</a:t>
            </a:r>
            <a:endParaRPr lang="en-US" sz="3000" b="1" u="sng" dirty="0" smtClean="0">
              <a:solidFill>
                <a:schemeClr val="tx2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Cells </a:t>
            </a:r>
            <a:r>
              <a:rPr lang="en-US" dirty="0" smtClean="0">
                <a:sym typeface="Wingdings" pitchFamily="2" charset="2"/>
              </a:rPr>
              <a:t> Tissue  Organs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9416"/>
            <a:ext cx="7239000" cy="1667184"/>
          </a:xfrm>
        </p:spPr>
        <p:txBody>
          <a:bodyPr>
            <a:normAutofit fontScale="92500" lnSpcReduction="20000"/>
          </a:bodyPr>
          <a:lstStyle/>
          <a:p>
            <a:pPr lvl="1"/>
            <a:r>
              <a:rPr lang="en-US" sz="3200" dirty="0" smtClean="0">
                <a:solidFill>
                  <a:schemeClr val="tx1"/>
                </a:solidFill>
              </a:rPr>
              <a:t>Example: </a:t>
            </a:r>
          </a:p>
          <a:p>
            <a:pPr lvl="2"/>
            <a:r>
              <a:rPr lang="en-US" sz="3000" dirty="0" smtClean="0"/>
              <a:t>Muscle cells </a:t>
            </a:r>
            <a:r>
              <a:rPr lang="en-US" sz="3000" dirty="0" smtClean="0">
                <a:sym typeface="Wingdings" pitchFamily="2" charset="2"/>
              </a:rPr>
              <a:t> cardiac muscle tissue  heart (organ</a:t>
            </a:r>
            <a:r>
              <a:rPr lang="en-US" sz="3000" dirty="0" smtClean="0">
                <a:sym typeface="Wingdings" pitchFamily="2" charset="2"/>
              </a:rPr>
              <a:t>)</a:t>
            </a:r>
          </a:p>
          <a:p>
            <a:pPr lvl="2"/>
            <a:r>
              <a:rPr lang="en-US" sz="3000" dirty="0" smtClean="0">
                <a:sym typeface="Wingdings" pitchFamily="2" charset="2"/>
              </a:rPr>
              <a:t>Other examples? </a:t>
            </a:r>
            <a:endParaRPr lang="en-US" sz="3000" dirty="0" smtClean="0">
              <a:sym typeface="Wingdings" pitchFamily="2" charset="2"/>
            </a:endParaRPr>
          </a:p>
          <a:p>
            <a:endParaRPr lang="en-US" dirty="0"/>
          </a:p>
        </p:txBody>
      </p:sp>
      <p:pic>
        <p:nvPicPr>
          <p:cNvPr id="30722" name="Picture 2" descr="http://t2.gstatic.com/images?q=tbn:ANd9GcT0bn5jHvyjkRVyo0km4U7Fb_5ITfrbQV4kN7Z35CBAp7i61kshVdll3Ran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3733800"/>
            <a:ext cx="2128419" cy="1600200"/>
          </a:xfrm>
          <a:prstGeom prst="rect">
            <a:avLst/>
          </a:prstGeom>
          <a:noFill/>
        </p:spPr>
      </p:pic>
      <p:pic>
        <p:nvPicPr>
          <p:cNvPr id="30724" name="Picture 4" descr="http://t0.gstatic.com/images?q=tbn:ANd9GcTitvALx_1lpZ-YSccL-3mBVylyagky5gjj6Mxr_T6yRNKGx1y4HAxd0co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124200" y="3810000"/>
            <a:ext cx="1972233" cy="1524000"/>
          </a:xfrm>
          <a:prstGeom prst="rect">
            <a:avLst/>
          </a:prstGeom>
          <a:noFill/>
        </p:spPr>
      </p:pic>
      <p:pic>
        <p:nvPicPr>
          <p:cNvPr id="30726" name="Picture 6" descr="http://t0.gstatic.com/images?q=tbn:ANd9GcRVszY7LnGQoI20NwgLQjWaIFMhc1d-OWoLQ41IStTp6C34yzvIM2kdwR4">
            <a:hlinkClick r:id="rId6"/>
          </p:cNvPr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714999" y="3733800"/>
            <a:ext cx="2099731" cy="1676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Purpose: WHY is this important??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9416"/>
            <a:ext cx="7239000" cy="2581584"/>
          </a:xfrm>
        </p:spPr>
        <p:txBody>
          <a:bodyPr>
            <a:normAutofit/>
          </a:bodyPr>
          <a:lstStyle/>
          <a:p>
            <a:r>
              <a:rPr lang="en-US" sz="3600" dirty="0" smtClean="0"/>
              <a:t>What would happen if your hair cells did not reproduce?</a:t>
            </a:r>
          </a:p>
          <a:p>
            <a:r>
              <a:rPr lang="en-US" sz="3600" dirty="0" smtClean="0"/>
              <a:t>What would happen if your blood cells did not reproduce?</a:t>
            </a:r>
            <a:endParaRPr lang="en-US" sz="3600" dirty="0"/>
          </a:p>
        </p:txBody>
      </p:sp>
      <p:pic>
        <p:nvPicPr>
          <p:cNvPr id="35842" name="Picture 2" descr="http://t1.gstatic.com/images?q=tbn:ANd9GcQg2prGZVUncb135vJDlEKX2pCzyC-jer31yfDgH5QHIV9hY-d-yzOHPgY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3999003"/>
            <a:ext cx="2514600" cy="2826146"/>
          </a:xfrm>
          <a:prstGeom prst="rect">
            <a:avLst/>
          </a:prstGeom>
          <a:noFill/>
        </p:spPr>
      </p:pic>
      <p:pic>
        <p:nvPicPr>
          <p:cNvPr id="35844" name="Picture 4" descr="http://t1.gstatic.com/images?q=tbn:ANd9GcQ3Kya4k5oixKecdKjl_tOjeWbTcLOAZHFpvdlrOJTRvs1_YtpXTZHNx84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733800" y="4343399"/>
            <a:ext cx="3346879" cy="251626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Purpose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300" b="1" dirty="0" smtClean="0"/>
              <a:t>Key Point 5: </a:t>
            </a:r>
            <a:r>
              <a:rPr lang="en-US" sz="3300" dirty="0" smtClean="0"/>
              <a:t>Cells must reproduce in order to </a:t>
            </a:r>
            <a:r>
              <a:rPr lang="en-US" sz="3300" b="1" u="sng" dirty="0" smtClean="0">
                <a:solidFill>
                  <a:schemeClr val="tx2"/>
                </a:solidFill>
              </a:rPr>
              <a:t>replace dead or dying cells </a:t>
            </a:r>
            <a:r>
              <a:rPr lang="en-US" sz="3300" dirty="0" smtClean="0"/>
              <a:t>so that </a:t>
            </a:r>
            <a:r>
              <a:rPr lang="en-US" sz="3300" b="1" u="sng" dirty="0" smtClean="0">
                <a:solidFill>
                  <a:schemeClr val="tx2"/>
                </a:solidFill>
              </a:rPr>
              <a:t>tissues and organs can continue functioning properly</a:t>
            </a:r>
          </a:p>
          <a:p>
            <a:pPr lvl="1"/>
            <a:r>
              <a:rPr lang="en-US" sz="3000" dirty="0" smtClean="0">
                <a:solidFill>
                  <a:schemeClr val="tx1"/>
                </a:solidFill>
              </a:rPr>
              <a:t>Cell division and reproduction makes sure that all parts of an organism are healthy</a:t>
            </a:r>
            <a:endParaRPr lang="en-US" sz="3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914400"/>
          </a:xfrm>
        </p:spPr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76400"/>
            <a:ext cx="8382000" cy="4953000"/>
          </a:xfrm>
        </p:spPr>
        <p:txBody>
          <a:bodyPr>
            <a:normAutofit fontScale="85000" lnSpcReduction="20000"/>
          </a:bodyPr>
          <a:lstStyle/>
          <a:p>
            <a:r>
              <a:rPr lang="en-US" sz="4100" dirty="0" smtClean="0"/>
              <a:t>Catalyst (</a:t>
            </a:r>
            <a:r>
              <a:rPr lang="en-US" sz="4100" dirty="0"/>
              <a:t>5</a:t>
            </a:r>
            <a:r>
              <a:rPr lang="en-US" sz="4100" dirty="0" smtClean="0"/>
              <a:t> minutes)</a:t>
            </a:r>
          </a:p>
          <a:p>
            <a:r>
              <a:rPr lang="en-US" sz="4100" dirty="0" smtClean="0"/>
              <a:t>Enzyme Review (10 minutes) </a:t>
            </a:r>
          </a:p>
          <a:p>
            <a:r>
              <a:rPr lang="en-US" sz="4100" dirty="0" smtClean="0"/>
              <a:t>Introduction to Cell Growth and Reproduction (15 minutes)</a:t>
            </a:r>
          </a:p>
          <a:p>
            <a:r>
              <a:rPr lang="en-US" sz="4100" dirty="0" smtClean="0"/>
              <a:t>Pick a corner(10 minutes)</a:t>
            </a:r>
          </a:p>
          <a:p>
            <a:r>
              <a:rPr lang="en-US" sz="4100" dirty="0" smtClean="0"/>
              <a:t>Exit Ticket (3 minutes)</a:t>
            </a:r>
          </a:p>
          <a:p>
            <a:pPr>
              <a:buNone/>
            </a:pPr>
            <a:endParaRPr lang="en-US" sz="4000" dirty="0" smtClean="0"/>
          </a:p>
          <a:p>
            <a:r>
              <a:rPr lang="en-US" sz="3600" b="1" dirty="0" smtClean="0"/>
              <a:t>Homework</a:t>
            </a:r>
            <a:r>
              <a:rPr lang="en-US" sz="3600" dirty="0" smtClean="0"/>
              <a:t>: </a:t>
            </a:r>
          </a:p>
          <a:p>
            <a:pPr lvl="1"/>
            <a:r>
              <a:rPr lang="en-US" sz="3600" u="sng" dirty="0" smtClean="0"/>
              <a:t>Read section 9.1 in your book (pages 244-</a:t>
            </a:r>
            <a:r>
              <a:rPr lang="en-US" sz="3600" u="sng" smtClean="0"/>
              <a:t>247)</a:t>
            </a:r>
            <a:endParaRPr lang="en-US" sz="3600" u="sng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Pick a </a:t>
            </a:r>
            <a:r>
              <a:rPr lang="en-US" dirty="0" smtClean="0"/>
              <a:t>corner/Hold up a finger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200" dirty="0" smtClean="0"/>
              <a:t>Cover up your notes</a:t>
            </a:r>
          </a:p>
          <a:p>
            <a:r>
              <a:rPr lang="en-US" sz="3200" dirty="0" smtClean="0"/>
              <a:t>Read the question on the board</a:t>
            </a:r>
          </a:p>
          <a:p>
            <a:r>
              <a:rPr lang="en-US" sz="3200" dirty="0" smtClean="0"/>
              <a:t>Take 10 seconds to choose your answer</a:t>
            </a:r>
          </a:p>
          <a:p>
            <a:r>
              <a:rPr lang="en-US" sz="3200" dirty="0" smtClean="0"/>
              <a:t>Move to the section of the room that corresponds with your answer </a:t>
            </a:r>
          </a:p>
          <a:p>
            <a:r>
              <a:rPr lang="en-US" sz="3200" dirty="0" smtClean="0"/>
              <a:t>Be independent! Just because everyone chooses a corner DOES NOT mean it is correct! </a:t>
            </a:r>
          </a:p>
          <a:p>
            <a:r>
              <a:rPr lang="en-US" sz="3200" dirty="0" smtClean="0"/>
              <a:t>Be prepared to defend your answer choice.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000" dirty="0" smtClean="0"/>
              <a:t>What is the best definition of somatic cells?</a:t>
            </a:r>
          </a:p>
          <a:p>
            <a:pPr marL="806958" lvl="1" indent="-514350">
              <a:buFont typeface="+mj-lt"/>
              <a:buAutoNum type="alphaUcPeriod"/>
            </a:pPr>
            <a:r>
              <a:rPr lang="en-US" sz="2800" dirty="0" smtClean="0">
                <a:solidFill>
                  <a:schemeClr val="tx1"/>
                </a:solidFill>
              </a:rPr>
              <a:t>All cells that do not contain nuclei</a:t>
            </a:r>
          </a:p>
          <a:p>
            <a:pPr marL="806958" lvl="1" indent="-514350">
              <a:buFont typeface="+mj-lt"/>
              <a:buAutoNum type="alphaUcPeriod"/>
            </a:pPr>
            <a:r>
              <a:rPr lang="en-US" sz="2800" dirty="0" smtClean="0">
                <a:solidFill>
                  <a:schemeClr val="tx1"/>
                </a:solidFill>
              </a:rPr>
              <a:t>All of the reproductive cells in an organism</a:t>
            </a:r>
          </a:p>
          <a:p>
            <a:pPr marL="806958" lvl="1" indent="-514350">
              <a:buFont typeface="+mj-lt"/>
              <a:buAutoNum type="alphaUcPeriod"/>
            </a:pPr>
            <a:r>
              <a:rPr lang="en-US" sz="2800" dirty="0" smtClean="0">
                <a:solidFill>
                  <a:schemeClr val="tx1"/>
                </a:solidFill>
              </a:rPr>
              <a:t>All cells of the body of an organism</a:t>
            </a:r>
          </a:p>
          <a:p>
            <a:pPr marL="806958" lvl="1" indent="-514350">
              <a:buFont typeface="+mj-lt"/>
              <a:buAutoNum type="alphaUcPeriod"/>
            </a:pPr>
            <a:r>
              <a:rPr lang="en-US" sz="2800" dirty="0" smtClean="0">
                <a:solidFill>
                  <a:schemeClr val="tx1"/>
                </a:solidFill>
              </a:rPr>
              <a:t>All cells of the body of an organism, except for reproductive cells</a:t>
            </a:r>
          </a:p>
          <a:p>
            <a:r>
              <a:rPr lang="en-US" sz="3000" dirty="0" smtClean="0"/>
              <a:t>Answer: D.</a:t>
            </a:r>
            <a:endParaRPr lang="en-US" sz="30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Which of the following is not an example of a somatic cell?</a:t>
            </a:r>
          </a:p>
          <a:p>
            <a:pPr marL="749808" lvl="1" indent="-457200">
              <a:buFont typeface="+mj-lt"/>
              <a:buAutoNum type="alphaUcPeriod"/>
            </a:pPr>
            <a:r>
              <a:rPr lang="en-US" sz="3000" dirty="0" smtClean="0">
                <a:solidFill>
                  <a:schemeClr val="tx1"/>
                </a:solidFill>
              </a:rPr>
              <a:t>Blood cells</a:t>
            </a:r>
          </a:p>
          <a:p>
            <a:pPr marL="749808" lvl="1" indent="-457200">
              <a:buFont typeface="+mj-lt"/>
              <a:buAutoNum type="alphaUcPeriod"/>
            </a:pPr>
            <a:r>
              <a:rPr lang="en-US" sz="3000" dirty="0" smtClean="0">
                <a:solidFill>
                  <a:schemeClr val="tx1"/>
                </a:solidFill>
              </a:rPr>
              <a:t>Sperm cells</a:t>
            </a:r>
          </a:p>
          <a:p>
            <a:pPr marL="749808" lvl="1" indent="-457200">
              <a:buFont typeface="+mj-lt"/>
              <a:buAutoNum type="alphaUcPeriod"/>
            </a:pPr>
            <a:r>
              <a:rPr lang="en-US" sz="3000" dirty="0" smtClean="0">
                <a:solidFill>
                  <a:schemeClr val="tx1"/>
                </a:solidFill>
              </a:rPr>
              <a:t>Muscles cells</a:t>
            </a:r>
          </a:p>
          <a:p>
            <a:pPr marL="749808" lvl="1" indent="-457200">
              <a:buFont typeface="+mj-lt"/>
              <a:buAutoNum type="alphaUcPeriod"/>
            </a:pPr>
            <a:r>
              <a:rPr lang="en-US" sz="3000" dirty="0" smtClean="0">
                <a:solidFill>
                  <a:schemeClr val="tx1"/>
                </a:solidFill>
              </a:rPr>
              <a:t>Nerve cells</a:t>
            </a:r>
          </a:p>
          <a:p>
            <a:r>
              <a:rPr lang="en-US" sz="3200" dirty="0" smtClean="0"/>
              <a:t>Answer: B. Sperm cells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3200" dirty="0" smtClean="0"/>
              <a:t>What two options does a cell have once it has reached its size limit?</a:t>
            </a:r>
          </a:p>
          <a:p>
            <a:pPr marL="806958" lvl="1" indent="-514350">
              <a:buFont typeface="+mj-lt"/>
              <a:buAutoNum type="alphaUcPeriod"/>
            </a:pPr>
            <a:r>
              <a:rPr lang="en-US" sz="3000" dirty="0" smtClean="0">
                <a:solidFill>
                  <a:schemeClr val="tx1"/>
                </a:solidFill>
              </a:rPr>
              <a:t>Stop growing or die</a:t>
            </a:r>
          </a:p>
          <a:p>
            <a:pPr marL="806958" lvl="1" indent="-514350">
              <a:buFont typeface="+mj-lt"/>
              <a:buAutoNum type="alphaUcPeriod"/>
            </a:pPr>
            <a:r>
              <a:rPr lang="en-US" sz="3000" dirty="0" smtClean="0">
                <a:solidFill>
                  <a:schemeClr val="tx1"/>
                </a:solidFill>
              </a:rPr>
              <a:t>Divide or die</a:t>
            </a:r>
          </a:p>
          <a:p>
            <a:pPr marL="806958" lvl="1" indent="-514350">
              <a:buFont typeface="+mj-lt"/>
              <a:buAutoNum type="alphaUcPeriod"/>
            </a:pPr>
            <a:r>
              <a:rPr lang="en-US" sz="3000" dirty="0" smtClean="0">
                <a:solidFill>
                  <a:schemeClr val="tx1"/>
                </a:solidFill>
              </a:rPr>
              <a:t>Keep growing or divide</a:t>
            </a:r>
          </a:p>
          <a:p>
            <a:pPr marL="806958" lvl="1" indent="-514350">
              <a:buFont typeface="+mj-lt"/>
              <a:buAutoNum type="alphaUcPeriod"/>
            </a:pPr>
            <a:r>
              <a:rPr lang="en-US" sz="3000" dirty="0" smtClean="0">
                <a:solidFill>
                  <a:schemeClr val="tx1"/>
                </a:solidFill>
              </a:rPr>
              <a:t>Stop growing or divide</a:t>
            </a:r>
          </a:p>
          <a:p>
            <a:pPr lvl="1">
              <a:buNone/>
            </a:pPr>
            <a:endParaRPr lang="en-US" sz="3000" dirty="0" smtClean="0"/>
          </a:p>
          <a:p>
            <a:r>
              <a:rPr lang="en-US" sz="3200" dirty="0" smtClean="0"/>
              <a:t>Answer: D. Stop growing or divide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9416"/>
            <a:ext cx="7620000" cy="4846320"/>
          </a:xfrm>
        </p:spPr>
        <p:txBody>
          <a:bodyPr>
            <a:normAutofit lnSpcReduction="10000"/>
          </a:bodyPr>
          <a:lstStyle/>
          <a:p>
            <a:r>
              <a:rPr lang="en-US" sz="3000" dirty="0" smtClean="0"/>
              <a:t>What is the best description of the cell cycle?</a:t>
            </a:r>
          </a:p>
          <a:p>
            <a:pPr marL="806958" lvl="1" indent="-514350">
              <a:buFont typeface="+mj-lt"/>
              <a:buAutoNum type="alphaUcPeriod"/>
            </a:pPr>
            <a:r>
              <a:rPr lang="en-US" sz="2800" dirty="0" smtClean="0">
                <a:solidFill>
                  <a:schemeClr val="tx1"/>
                </a:solidFill>
              </a:rPr>
              <a:t>The process of growth and division by which all somatic cells reproduce</a:t>
            </a:r>
          </a:p>
          <a:p>
            <a:pPr marL="806958" lvl="1" indent="-514350">
              <a:buFont typeface="+mj-lt"/>
              <a:buAutoNum type="alphaUcPeriod"/>
            </a:pPr>
            <a:r>
              <a:rPr lang="en-US" sz="2800" dirty="0" smtClean="0">
                <a:solidFill>
                  <a:schemeClr val="tx1"/>
                </a:solidFill>
              </a:rPr>
              <a:t>The process of growth and division by which all cells reproduce</a:t>
            </a:r>
          </a:p>
          <a:p>
            <a:pPr marL="806958" lvl="1" indent="-514350">
              <a:buFont typeface="+mj-lt"/>
              <a:buAutoNum type="alphaUcPeriod"/>
            </a:pPr>
            <a:r>
              <a:rPr lang="en-US" sz="2800" dirty="0" smtClean="0">
                <a:solidFill>
                  <a:schemeClr val="tx1"/>
                </a:solidFill>
              </a:rPr>
              <a:t>The process by which cells grow and mature but do not divide</a:t>
            </a:r>
          </a:p>
          <a:p>
            <a:pPr marL="806958" lvl="1" indent="-514350">
              <a:buFont typeface="+mj-lt"/>
              <a:buAutoNum type="alphaUcPeriod"/>
            </a:pPr>
            <a:r>
              <a:rPr lang="en-US" sz="2800" dirty="0" smtClean="0">
                <a:solidFill>
                  <a:schemeClr val="tx1"/>
                </a:solidFill>
              </a:rPr>
              <a:t>The process by which cells produce energy for themselves</a:t>
            </a:r>
          </a:p>
          <a:p>
            <a:r>
              <a:rPr lang="en-US" sz="3000" dirty="0" smtClean="0"/>
              <a:t>Answer: A.</a:t>
            </a:r>
            <a:endParaRPr lang="en-US" sz="30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Which type of cell does not reproduce through the cell cycle?</a:t>
            </a:r>
          </a:p>
          <a:p>
            <a:pPr marL="806958" lvl="1" indent="-514350">
              <a:buFont typeface="+mj-lt"/>
              <a:buAutoNum type="alphaUcPeriod"/>
            </a:pPr>
            <a:r>
              <a:rPr lang="en-US" sz="3000" dirty="0" smtClean="0">
                <a:solidFill>
                  <a:schemeClr val="tx1"/>
                </a:solidFill>
              </a:rPr>
              <a:t>Skin cells</a:t>
            </a:r>
          </a:p>
          <a:p>
            <a:pPr marL="806958" lvl="1" indent="-514350">
              <a:buFont typeface="+mj-lt"/>
              <a:buAutoNum type="alphaUcPeriod"/>
            </a:pPr>
            <a:r>
              <a:rPr lang="en-US" sz="3000" dirty="0" smtClean="0">
                <a:solidFill>
                  <a:schemeClr val="tx1"/>
                </a:solidFill>
              </a:rPr>
              <a:t>Hair cells</a:t>
            </a:r>
          </a:p>
          <a:p>
            <a:pPr marL="806958" lvl="1" indent="-514350">
              <a:buFont typeface="+mj-lt"/>
              <a:buAutoNum type="alphaUcPeriod"/>
            </a:pPr>
            <a:r>
              <a:rPr lang="en-US" sz="3000" dirty="0" smtClean="0">
                <a:solidFill>
                  <a:schemeClr val="tx1"/>
                </a:solidFill>
              </a:rPr>
              <a:t>Reproductive cells</a:t>
            </a:r>
          </a:p>
          <a:p>
            <a:pPr marL="806958" lvl="1" indent="-514350">
              <a:buFont typeface="+mj-lt"/>
              <a:buAutoNum type="alphaUcPeriod"/>
            </a:pPr>
            <a:r>
              <a:rPr lang="en-US" sz="3000" dirty="0" smtClean="0">
                <a:solidFill>
                  <a:schemeClr val="tx1"/>
                </a:solidFill>
              </a:rPr>
              <a:t>Muscle cells</a:t>
            </a:r>
          </a:p>
          <a:p>
            <a:r>
              <a:rPr lang="en-US" sz="3200" dirty="0" smtClean="0"/>
              <a:t>Answer: C. Reproductive cells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How are tissues, cells, and organs organized from the smallest to largest level?</a:t>
            </a:r>
          </a:p>
          <a:p>
            <a:pPr marL="806958" lvl="1" indent="-514350">
              <a:buFont typeface="+mj-lt"/>
              <a:buAutoNum type="alphaUcPeriod"/>
            </a:pPr>
            <a:r>
              <a:rPr lang="en-US" sz="3000" dirty="0" smtClean="0">
                <a:solidFill>
                  <a:schemeClr val="tx1"/>
                </a:solidFill>
              </a:rPr>
              <a:t>Cells </a:t>
            </a:r>
            <a:r>
              <a:rPr lang="en-US" sz="3000" dirty="0" smtClean="0">
                <a:solidFill>
                  <a:schemeClr val="tx1"/>
                </a:solidFill>
                <a:sym typeface="Wingdings" pitchFamily="2" charset="2"/>
              </a:rPr>
              <a:t> organs  tissues</a:t>
            </a:r>
          </a:p>
          <a:p>
            <a:pPr marL="806958" lvl="1" indent="-514350">
              <a:buFont typeface="+mj-lt"/>
              <a:buAutoNum type="alphaUcPeriod"/>
            </a:pPr>
            <a:r>
              <a:rPr lang="en-US" sz="3000" dirty="0" smtClean="0">
                <a:solidFill>
                  <a:schemeClr val="tx1"/>
                </a:solidFill>
                <a:sym typeface="Wingdings" pitchFamily="2" charset="2"/>
              </a:rPr>
              <a:t>Cells  tissues  organs</a:t>
            </a:r>
          </a:p>
          <a:p>
            <a:pPr marL="806958" lvl="1" indent="-514350">
              <a:buFont typeface="+mj-lt"/>
              <a:buAutoNum type="alphaUcPeriod"/>
            </a:pPr>
            <a:r>
              <a:rPr lang="en-US" sz="3000" dirty="0" smtClean="0">
                <a:solidFill>
                  <a:schemeClr val="tx1"/>
                </a:solidFill>
                <a:sym typeface="Wingdings" pitchFamily="2" charset="2"/>
              </a:rPr>
              <a:t>Organs  tissues  cells</a:t>
            </a:r>
          </a:p>
          <a:p>
            <a:pPr marL="806958" lvl="1" indent="-514350">
              <a:buFont typeface="+mj-lt"/>
              <a:buAutoNum type="alphaUcPeriod"/>
            </a:pPr>
            <a:r>
              <a:rPr lang="en-US" sz="3000" dirty="0" smtClean="0">
                <a:solidFill>
                  <a:schemeClr val="tx1"/>
                </a:solidFill>
                <a:sym typeface="Wingdings" pitchFamily="2" charset="2"/>
              </a:rPr>
              <a:t>Tissues  cells  organs</a:t>
            </a:r>
            <a:endParaRPr lang="en-US" sz="3000" dirty="0" smtClean="0">
              <a:solidFill>
                <a:schemeClr val="tx1"/>
              </a:solidFill>
            </a:endParaRPr>
          </a:p>
          <a:p>
            <a:r>
              <a:rPr lang="en-US" sz="3200" dirty="0" smtClean="0"/>
              <a:t>Answer: B.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9416"/>
            <a:ext cx="7772400" cy="5019984"/>
          </a:xfrm>
        </p:spPr>
        <p:txBody>
          <a:bodyPr>
            <a:normAutofit fontScale="92500" lnSpcReduction="10000"/>
          </a:bodyPr>
          <a:lstStyle/>
          <a:p>
            <a:r>
              <a:rPr lang="en-US" sz="3000" dirty="0" smtClean="0"/>
              <a:t>Which of the following best describes the relationship between cells, tissues, and organs?</a:t>
            </a:r>
          </a:p>
          <a:p>
            <a:pPr marL="806958" lvl="1" indent="-514350">
              <a:buFont typeface="+mj-lt"/>
              <a:buAutoNum type="alphaUcPeriod"/>
            </a:pPr>
            <a:r>
              <a:rPr lang="en-US" sz="2800" dirty="0" smtClean="0">
                <a:solidFill>
                  <a:schemeClr val="tx1"/>
                </a:solidFill>
              </a:rPr>
              <a:t>Tissues and organs are different types of cells</a:t>
            </a:r>
          </a:p>
          <a:p>
            <a:pPr marL="806958" lvl="1" indent="-514350">
              <a:buFont typeface="+mj-lt"/>
              <a:buAutoNum type="alphaUcPeriod"/>
            </a:pPr>
            <a:r>
              <a:rPr lang="en-US" sz="2800" dirty="0" smtClean="0">
                <a:solidFill>
                  <a:schemeClr val="tx1"/>
                </a:solidFill>
              </a:rPr>
              <a:t>Groups of organs form tissues and groups of tissues form cells</a:t>
            </a:r>
          </a:p>
          <a:p>
            <a:pPr marL="806958" lvl="1" indent="-514350">
              <a:buFont typeface="+mj-lt"/>
              <a:buAutoNum type="alphaUcPeriod"/>
            </a:pPr>
            <a:r>
              <a:rPr lang="en-US" sz="2800" dirty="0" smtClean="0">
                <a:solidFill>
                  <a:schemeClr val="tx1"/>
                </a:solidFill>
              </a:rPr>
              <a:t>Groups of cells form tissues, and groups of tissues form organs</a:t>
            </a:r>
          </a:p>
          <a:p>
            <a:pPr marL="806958" lvl="1" indent="-514350">
              <a:buFont typeface="+mj-lt"/>
              <a:buAutoNum type="alphaUcPeriod"/>
            </a:pPr>
            <a:r>
              <a:rPr lang="en-US" sz="2800" dirty="0" smtClean="0">
                <a:solidFill>
                  <a:schemeClr val="tx1"/>
                </a:solidFill>
              </a:rPr>
              <a:t>Groups of cells form organs, and groups of organs form tissues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sz="3000" dirty="0" smtClean="0"/>
              <a:t>Answer: C.</a:t>
            </a:r>
            <a:endParaRPr lang="en-US" sz="30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9416"/>
            <a:ext cx="7467600" cy="4846320"/>
          </a:xfrm>
        </p:spPr>
        <p:txBody>
          <a:bodyPr>
            <a:normAutofit lnSpcReduction="10000"/>
          </a:bodyPr>
          <a:lstStyle/>
          <a:p>
            <a:r>
              <a:rPr lang="en-US" sz="3000" dirty="0" smtClean="0"/>
              <a:t>Why must cells reproduce?</a:t>
            </a:r>
          </a:p>
          <a:p>
            <a:pPr marL="806958" lvl="1" indent="-514350">
              <a:buFont typeface="+mj-lt"/>
              <a:buAutoNum type="alphaUcPeriod"/>
            </a:pPr>
            <a:r>
              <a:rPr lang="en-US" sz="2800" dirty="0" smtClean="0">
                <a:solidFill>
                  <a:schemeClr val="tx1"/>
                </a:solidFill>
              </a:rPr>
              <a:t>Cells must reproduce to provide organisms with new features</a:t>
            </a:r>
          </a:p>
          <a:p>
            <a:pPr marL="806958" lvl="1" indent="-514350">
              <a:buFont typeface="+mj-lt"/>
              <a:buAutoNum type="alphaUcPeriod"/>
            </a:pPr>
            <a:r>
              <a:rPr lang="en-US" sz="2800" dirty="0" smtClean="0">
                <a:solidFill>
                  <a:schemeClr val="tx1"/>
                </a:solidFill>
              </a:rPr>
              <a:t>Cells must reproduce to replace dead cells and keep tissues and organs functioning properly</a:t>
            </a:r>
          </a:p>
          <a:p>
            <a:pPr marL="806958" lvl="1" indent="-514350">
              <a:buFont typeface="+mj-lt"/>
              <a:buAutoNum type="alphaUcPeriod"/>
            </a:pPr>
            <a:r>
              <a:rPr lang="en-US" sz="2800" dirty="0" smtClean="0">
                <a:solidFill>
                  <a:schemeClr val="tx1"/>
                </a:solidFill>
              </a:rPr>
              <a:t>Cells must reproduce to form new organisms </a:t>
            </a:r>
          </a:p>
          <a:p>
            <a:pPr marL="806958" lvl="1" indent="-514350">
              <a:buFont typeface="+mj-lt"/>
              <a:buAutoNum type="alphaUcPeriod"/>
            </a:pPr>
            <a:r>
              <a:rPr lang="en-US" sz="2800" dirty="0" smtClean="0">
                <a:solidFill>
                  <a:schemeClr val="tx1"/>
                </a:solidFill>
              </a:rPr>
              <a:t>Cells must reproduce to increase the size of tissues and organs</a:t>
            </a:r>
          </a:p>
          <a:p>
            <a:r>
              <a:rPr lang="en-US" sz="3000" dirty="0" smtClean="0"/>
              <a:t>Answer: B.</a:t>
            </a:r>
            <a:endParaRPr lang="en-US" sz="30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Exit Ticket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Answer the questions below on the back of your warm up slip without using your notes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What are somatic cells and what is one example of a somatic cell?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What is the cell cycle?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How are cells, tissues, and organs related?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Why do cells reproduce?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3600" dirty="0" smtClean="0"/>
              <a:t>Announcements 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600200"/>
            <a:ext cx="7924800" cy="48768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3600" dirty="0" smtClean="0"/>
              <a:t>You have until next Tuesday to make up Unit 3 test. </a:t>
            </a:r>
          </a:p>
          <a:p>
            <a:pPr eaLnBrk="1" hangingPunct="1"/>
            <a:r>
              <a:rPr lang="en-US" sz="3600" dirty="0" smtClean="0"/>
              <a:t>Thursday is last day to make up Cellular Respiration quiz. </a:t>
            </a:r>
            <a:endParaRPr lang="en-US" sz="3600" dirty="0"/>
          </a:p>
          <a:p>
            <a:pPr eaLnBrk="1" hangingPunct="1"/>
            <a:r>
              <a:rPr lang="en-US" sz="3600" dirty="0" smtClean="0"/>
              <a:t>Office hours are Thursday @ 3</a:t>
            </a:r>
            <a:r>
              <a:rPr lang="en-US" sz="3600" dirty="0" smtClean="0"/>
              <a:t>.</a:t>
            </a:r>
          </a:p>
          <a:p>
            <a:pPr eaLnBrk="1" hangingPunct="1"/>
            <a:r>
              <a:rPr lang="en-US" sz="3600" b="1" dirty="0" smtClean="0">
                <a:solidFill>
                  <a:schemeClr val="accent4"/>
                </a:solidFill>
              </a:rPr>
              <a:t>Mastery levels are UP!!!!! </a:t>
            </a:r>
            <a:r>
              <a:rPr lang="en-US" sz="3600" b="1" dirty="0" smtClean="0">
                <a:solidFill>
                  <a:schemeClr val="accent4"/>
                </a:solidFill>
              </a:rPr>
              <a:t> </a:t>
            </a:r>
            <a:endParaRPr lang="en-US" sz="3600" b="1" dirty="0" smtClean="0">
              <a:solidFill>
                <a:schemeClr val="accent4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Enzyme review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need your enzyme review worksheet.</a:t>
            </a:r>
          </a:p>
          <a:p>
            <a:endParaRPr lang="en-US" dirty="0"/>
          </a:p>
          <a:p>
            <a:r>
              <a:rPr lang="en-US" dirty="0" smtClean="0"/>
              <a:t>Divided by sides. For every answer your team gets correct,  you may choose one person to come to the board and complete a “challenge.” </a:t>
            </a:r>
          </a:p>
          <a:p>
            <a:endParaRPr lang="en-US" dirty="0"/>
          </a:p>
          <a:p>
            <a:r>
              <a:rPr lang="en-US" dirty="0" smtClean="0"/>
              <a:t>The team that successfully wins the most challenges wins! </a:t>
            </a:r>
          </a:p>
          <a:p>
            <a:r>
              <a:rPr lang="en-US" dirty="0"/>
              <a:t>http://</a:t>
            </a:r>
            <a:r>
              <a:rPr lang="en-US" dirty="0" err="1"/>
              <a:t>www.quia.com</a:t>
            </a:r>
            <a:r>
              <a:rPr lang="en-US" dirty="0"/>
              <a:t>/mc/2494617.html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825907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Enzyme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5562600" cy="4093536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You need your enzyme review worksheet.</a:t>
            </a:r>
          </a:p>
          <a:p>
            <a:endParaRPr lang="en-US" dirty="0"/>
          </a:p>
          <a:p>
            <a:r>
              <a:rPr lang="en-US" dirty="0"/>
              <a:t>Divided by sides. For every answer your team gets correct,  you may choose one person to </a:t>
            </a:r>
            <a:r>
              <a:rPr lang="en-US" dirty="0" smtClean="0"/>
              <a:t>take a “</a:t>
            </a:r>
            <a:r>
              <a:rPr lang="en-US" dirty="0" err="1" smtClean="0"/>
              <a:t>trashketball</a:t>
            </a:r>
            <a:r>
              <a:rPr lang="en-US" dirty="0" smtClean="0"/>
              <a:t>” shot. Your team/person can choose a 3 pointer, 2 pointer, or 1 pointer. </a:t>
            </a:r>
          </a:p>
          <a:p>
            <a:endParaRPr lang="en-US" dirty="0"/>
          </a:p>
          <a:p>
            <a:r>
              <a:rPr lang="en-US" dirty="0" smtClean="0"/>
              <a:t>The team that gets the most points WINS!!</a:t>
            </a:r>
          </a:p>
          <a:p>
            <a:endParaRPr lang="en-US" dirty="0"/>
          </a:p>
          <a:p>
            <a:r>
              <a:rPr lang="en-US" dirty="0" smtClean="0"/>
              <a:t>Prize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10200" y="35189"/>
            <a:ext cx="3352800" cy="2514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47628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96112"/>
          </a:xfrm>
        </p:spPr>
        <p:txBody>
          <a:bodyPr/>
          <a:lstStyle/>
          <a:p>
            <a:r>
              <a:rPr lang="en-US" dirty="0" smtClean="0"/>
              <a:t>Unit 4: Guiding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828800"/>
            <a:ext cx="8183880" cy="4648200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solidFill>
                  <a:schemeClr val="tx2"/>
                </a:solidFill>
              </a:rPr>
              <a:t>Why do cells have to reproduce?</a:t>
            </a:r>
          </a:p>
          <a:p>
            <a:r>
              <a:rPr lang="en-US" sz="3200" b="1" dirty="0" smtClean="0"/>
              <a:t>How do cells reproduce and replace old and dying cells?</a:t>
            </a:r>
          </a:p>
          <a:p>
            <a:r>
              <a:rPr lang="en-US" sz="3200" b="1" dirty="0" smtClean="0"/>
              <a:t>What is cancer and what causes cancer?</a:t>
            </a:r>
          </a:p>
          <a:p>
            <a:r>
              <a:rPr lang="en-US" sz="3200" b="1" dirty="0" smtClean="0"/>
              <a:t>Why do children have features of both of their parents?</a:t>
            </a:r>
          </a:p>
          <a:p>
            <a:r>
              <a:rPr lang="en-US" sz="3200" b="1" dirty="0" smtClean="0"/>
              <a:t>Why do siblings (except identical twins) have different features?</a:t>
            </a:r>
          </a:p>
          <a:p>
            <a:endParaRPr lang="en-US" sz="3200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SPI &amp;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fontScale="92500" lnSpcReduction="10000"/>
          </a:bodyPr>
          <a:lstStyle/>
          <a:p>
            <a:r>
              <a:rPr lang="en-US" sz="3200" b="1" dirty="0" smtClean="0"/>
              <a:t>SPI 3210.1.6 </a:t>
            </a:r>
            <a:r>
              <a:rPr lang="en-US" sz="3200" dirty="0" smtClean="0"/>
              <a:t>Determine the relationship between cell growth and cell reproduction. </a:t>
            </a:r>
          </a:p>
          <a:p>
            <a:r>
              <a:rPr lang="en-US" sz="3600" b="1" dirty="0" smtClean="0">
                <a:solidFill>
                  <a:schemeClr val="accent6"/>
                </a:solidFill>
              </a:rPr>
              <a:t>SWBAT define somatic cells and provide examples</a:t>
            </a:r>
          </a:p>
          <a:p>
            <a:r>
              <a:rPr lang="en-US" sz="3600" b="1" dirty="0" smtClean="0">
                <a:solidFill>
                  <a:schemeClr val="accent6"/>
                </a:solidFill>
              </a:rPr>
              <a:t>SWBAT explain the relationship between cells, tissues, and organs</a:t>
            </a:r>
          </a:p>
          <a:p>
            <a:r>
              <a:rPr lang="en-US" sz="3600" b="1" dirty="0" smtClean="0">
                <a:solidFill>
                  <a:schemeClr val="accent6"/>
                </a:solidFill>
              </a:rPr>
              <a:t>SWBAT define the cell cycle </a:t>
            </a:r>
          </a:p>
          <a:p>
            <a:r>
              <a:rPr lang="en-US" sz="3200" b="1" dirty="0" smtClean="0">
                <a:solidFill>
                  <a:schemeClr val="accent6"/>
                </a:solidFill>
              </a:rPr>
              <a:t>SWBAT distinguish between cell growth and cell reproduction </a:t>
            </a:r>
            <a:r>
              <a:rPr lang="en-US" sz="3600" b="1" dirty="0" smtClean="0">
                <a:solidFill>
                  <a:schemeClr val="accent6"/>
                </a:solidFill>
              </a:rPr>
              <a:t>and explain the importance of cell reproduction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2438400"/>
            <a:ext cx="8305800" cy="990600"/>
          </a:xfrm>
        </p:spPr>
        <p:txBody>
          <a:bodyPr/>
          <a:lstStyle/>
          <a:p>
            <a:r>
              <a:rPr lang="en-US" b="1" dirty="0" smtClean="0"/>
              <a:t>Introduction to Cell Growth and Reproduction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405596"/>
          </a:xfrm>
        </p:spPr>
        <p:txBody>
          <a:bodyPr>
            <a:noAutofit/>
          </a:bodyPr>
          <a:lstStyle/>
          <a:p>
            <a:r>
              <a:rPr lang="en-US" sz="2800" b="1" dirty="0" smtClean="0"/>
              <a:t>Biology</a:t>
            </a:r>
          </a:p>
          <a:p>
            <a:r>
              <a:rPr lang="en-US" sz="2800" b="1" dirty="0" smtClean="0"/>
              <a:t>Unit 4</a:t>
            </a:r>
          </a:p>
          <a:p>
            <a:r>
              <a:rPr lang="en-US" sz="2800" b="1" dirty="0" smtClean="0"/>
              <a:t>Lesson 1</a:t>
            </a:r>
            <a:endParaRPr lang="en-US" sz="2800" b="1" dirty="0"/>
          </a:p>
        </p:txBody>
      </p:sp>
      <p:pic>
        <p:nvPicPr>
          <p:cNvPr id="14338" name="Picture 2" descr="http://upload.wikimedia.org/wikipedia/commons/thumb/e/e0/Cell_Cycle_2-2.svg/300px-Cell_Cycle_2-2.svg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38400" y="3657600"/>
            <a:ext cx="2110441" cy="2152650"/>
          </a:xfrm>
          <a:prstGeom prst="rect">
            <a:avLst/>
          </a:prstGeom>
          <a:noFill/>
        </p:spPr>
      </p:pic>
      <p:pic>
        <p:nvPicPr>
          <p:cNvPr id="14340" name="Picture 4" descr="http://cancerhelp.cancerresearchuk.org/prod_consump/groups/cr_common/@cah/@gen/documents/image/crukmig_1000img-1235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00600" y="3886200"/>
            <a:ext cx="2190750" cy="1564821"/>
          </a:xfrm>
          <a:prstGeom prst="rect">
            <a:avLst/>
          </a:prstGeom>
          <a:noFill/>
        </p:spPr>
      </p:pic>
      <p:pic>
        <p:nvPicPr>
          <p:cNvPr id="14342" name="Picture 6" descr="http://t0.gstatic.com/images?q=tbn:ANd9GcRy9srufL_DWCHyiFLCIl4fxv5Ze7pun6kjTSLUCRfM0MpYE1KzMTFNnss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04800" y="4038600"/>
            <a:ext cx="1914311" cy="1447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Opening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9416"/>
            <a:ext cx="5486400" cy="484632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Answer Opening Questions 1-4 at the top of your notes (3 minutes)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Do you think that organisms contain the same cells from the time they form/are born to the time they die? 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What types of cells in our body, if any, do you think need to reproduce?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Do you think that all cells divide and reproduce in the same way?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do you think would happen if our cells could not divide and reproduce? 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681</TotalTime>
  <Words>1251</Words>
  <Application>Microsoft Macintosh PowerPoint</Application>
  <PresentationFormat>On-screen Show (4:3)</PresentationFormat>
  <Paragraphs>163</Paragraphs>
  <Slides>29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Opulent</vt:lpstr>
      <vt:lpstr>Catalyst #1: November 14th, 2012 (5 minutes)</vt:lpstr>
      <vt:lpstr>Agenda</vt:lpstr>
      <vt:lpstr>Announcements </vt:lpstr>
      <vt:lpstr>Enzyme review </vt:lpstr>
      <vt:lpstr>Enzyme review</vt:lpstr>
      <vt:lpstr>Unit 4: Guiding Questions</vt:lpstr>
      <vt:lpstr>Today’s SPI &amp; Objectives</vt:lpstr>
      <vt:lpstr>Introduction to Cell Growth and Reproduction</vt:lpstr>
      <vt:lpstr>Opening QUESTIONS</vt:lpstr>
      <vt:lpstr>Somatic cells</vt:lpstr>
      <vt:lpstr>SOMATIC CELLS</vt:lpstr>
      <vt:lpstr>CFU</vt:lpstr>
      <vt:lpstr>Size Limits</vt:lpstr>
      <vt:lpstr>Cellular reproduction</vt:lpstr>
      <vt:lpstr>The CELL CYCLE</vt:lpstr>
      <vt:lpstr>Structural Organization</vt:lpstr>
      <vt:lpstr>Cells  Tissue  Organs</vt:lpstr>
      <vt:lpstr>Purpose: WHY is this important??</vt:lpstr>
      <vt:lpstr>Purpose</vt:lpstr>
      <vt:lpstr>Pick a corner/Hold up a finger</vt:lpstr>
      <vt:lpstr>Question</vt:lpstr>
      <vt:lpstr>Question</vt:lpstr>
      <vt:lpstr>Question</vt:lpstr>
      <vt:lpstr>Question</vt:lpstr>
      <vt:lpstr>Question</vt:lpstr>
      <vt:lpstr>Question</vt:lpstr>
      <vt:lpstr>Question</vt:lpstr>
      <vt:lpstr>Question</vt:lpstr>
      <vt:lpstr>Exit Ticket</vt:lpstr>
    </vt:vector>
  </TitlesOfParts>
  <Company>MCS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Warm-Up (5 minutes)</dc:title>
  <dc:creator>Student128</dc:creator>
  <cp:lastModifiedBy>Administrator</cp:lastModifiedBy>
  <cp:revision>49</cp:revision>
  <dcterms:created xsi:type="dcterms:W3CDTF">2011-11-06T23:18:40Z</dcterms:created>
  <dcterms:modified xsi:type="dcterms:W3CDTF">2012-11-14T02:06:50Z</dcterms:modified>
</cp:coreProperties>
</file>