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E03F40-E00D-4F1B-836B-370E5356765C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300BCB-40E3-4AD3-96DA-ACA23C31AA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229600" cy="1828800"/>
          </a:xfrm>
        </p:spPr>
        <p:txBody>
          <a:bodyPr/>
          <a:lstStyle/>
          <a:p>
            <a:r>
              <a:rPr lang="en-US" dirty="0" smtClean="0"/>
              <a:t>Catalyst: Jan. 31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2950698"/>
          </a:xfrm>
        </p:spPr>
        <p:txBody>
          <a:bodyPr/>
          <a:lstStyle/>
          <a:p>
            <a:r>
              <a:rPr lang="en-US" dirty="0" smtClean="0"/>
              <a:t>ACT packet/EOC </a:t>
            </a:r>
            <a:r>
              <a:rPr lang="en-US" dirty="0" smtClean="0"/>
              <a:t>packet: page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3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Unit 6 Test on </a:t>
            </a:r>
            <a:r>
              <a:rPr lang="en-US" dirty="0" smtClean="0"/>
              <a:t>Thursday</a:t>
            </a:r>
          </a:p>
          <a:p>
            <a:r>
              <a:rPr lang="en-US" dirty="0" smtClean="0"/>
              <a:t>Study guide due on Thursday</a:t>
            </a:r>
            <a:endParaRPr lang="en-US" dirty="0" smtClean="0"/>
          </a:p>
          <a:p>
            <a:r>
              <a:rPr lang="en-US" dirty="0" smtClean="0"/>
              <a:t>Opinion Essay due Monday, Feb.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Any 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4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develop, run, and present an original lab study. </a:t>
            </a:r>
          </a:p>
          <a:p>
            <a:r>
              <a:rPr lang="en-US" dirty="0" smtClean="0"/>
              <a:t>100% Proficient; 90% Advanced</a:t>
            </a:r>
          </a:p>
          <a:p>
            <a:r>
              <a:rPr lang="en-US" dirty="0" smtClean="0"/>
              <a:t>At least 80% Mastery on all EOC/college-level questions on unit exams. </a:t>
            </a:r>
          </a:p>
          <a:p>
            <a:r>
              <a:rPr lang="en-US" dirty="0" smtClean="0"/>
              <a:t>At least five points of growth on the 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4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 Mastery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Tracking </a:t>
            </a:r>
            <a:r>
              <a:rPr lang="en-US" dirty="0" smtClean="0"/>
              <a:t>Mastery</a:t>
            </a:r>
          </a:p>
          <a:p>
            <a:r>
              <a:rPr lang="en-US" dirty="0" smtClean="0"/>
              <a:t>How do  we do it? </a:t>
            </a:r>
          </a:p>
          <a:p>
            <a:pPr lvl="1"/>
            <a:r>
              <a:rPr lang="en-US" dirty="0" smtClean="0"/>
              <a:t>Find each SPI (There are two in this exam)</a:t>
            </a:r>
          </a:p>
          <a:p>
            <a:pPr lvl="1"/>
            <a:r>
              <a:rPr lang="en-US" dirty="0" smtClean="0"/>
              <a:t>Find how many points you got out of 25.</a:t>
            </a:r>
          </a:p>
          <a:p>
            <a:pPr lvl="1"/>
            <a:r>
              <a:rPr lang="en-US" dirty="0" smtClean="0"/>
              <a:t>You will divide that number by 25. (Example: 20/25)</a:t>
            </a:r>
          </a:p>
          <a:p>
            <a:pPr lvl="1"/>
            <a:r>
              <a:rPr lang="en-US" dirty="0" smtClean="0"/>
              <a:t>You will get a decimal (Ex: .8)</a:t>
            </a:r>
          </a:p>
          <a:p>
            <a:pPr lvl="1"/>
            <a:r>
              <a:rPr lang="en-US" dirty="0" smtClean="0"/>
              <a:t>Move the decimal over twice; if there is only one number after the decimal add a zero!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3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Study Guide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191000" cy="470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Recessive </a:t>
            </a:r>
            <a:r>
              <a:rPr lang="en-US" dirty="0"/>
              <a:t>genetic disorder</a:t>
            </a:r>
          </a:p>
          <a:p>
            <a:pPr lvl="0"/>
            <a:r>
              <a:rPr lang="en-US" dirty="0"/>
              <a:t>Dominant genetic disorder</a:t>
            </a:r>
          </a:p>
          <a:p>
            <a:pPr lvl="0"/>
            <a:r>
              <a:rPr lang="en-US" dirty="0"/>
              <a:t>Pedigree</a:t>
            </a:r>
          </a:p>
          <a:p>
            <a:pPr lvl="0"/>
            <a:r>
              <a:rPr lang="en-US" dirty="0"/>
              <a:t>Incomplete dominance</a:t>
            </a:r>
          </a:p>
          <a:p>
            <a:pPr lvl="0"/>
            <a:r>
              <a:rPr lang="en-US" dirty="0" err="1"/>
              <a:t>Codominance</a:t>
            </a:r>
            <a:endParaRPr lang="en-US" dirty="0"/>
          </a:p>
          <a:p>
            <a:pPr lvl="0"/>
            <a:r>
              <a:rPr lang="en-US" dirty="0"/>
              <a:t>Multiple alleles</a:t>
            </a:r>
          </a:p>
          <a:p>
            <a:pPr lvl="0"/>
            <a:r>
              <a:rPr lang="en-US" dirty="0" err="1"/>
              <a:t>Epistatsis</a:t>
            </a:r>
            <a:endParaRPr lang="en-US" dirty="0"/>
          </a:p>
          <a:p>
            <a:pPr lvl="0"/>
            <a:r>
              <a:rPr lang="en-US" dirty="0"/>
              <a:t>Sex chromosomes</a:t>
            </a:r>
          </a:p>
          <a:p>
            <a:pPr lvl="0"/>
            <a:r>
              <a:rPr lang="en-US" dirty="0"/>
              <a:t>Autosome</a:t>
            </a:r>
          </a:p>
          <a:p>
            <a:pPr lvl="0"/>
            <a:r>
              <a:rPr lang="en-US" dirty="0"/>
              <a:t>Sex-linked traits</a:t>
            </a:r>
          </a:p>
          <a:p>
            <a:pPr lvl="0"/>
            <a:r>
              <a:rPr lang="en-US" dirty="0"/>
              <a:t>Polygenic Trait</a:t>
            </a:r>
          </a:p>
          <a:p>
            <a:pPr lvl="0"/>
            <a:r>
              <a:rPr lang="en-US" dirty="0"/>
              <a:t>Karyotype</a:t>
            </a:r>
          </a:p>
          <a:p>
            <a:pPr lvl="0"/>
            <a:r>
              <a:rPr lang="en-US" dirty="0"/>
              <a:t>Telomere</a:t>
            </a:r>
          </a:p>
          <a:p>
            <a:pPr lvl="0"/>
            <a:r>
              <a:rPr lang="en-US" dirty="0"/>
              <a:t>Nondisjunction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3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A. Interactions in which the effects of one allele mask the other allele </a:t>
            </a:r>
          </a:p>
          <a:p>
            <a:r>
              <a:rPr lang="en-US" sz="1600" dirty="0" smtClean="0"/>
              <a:t>B. A family tree that shows the inheritance of a certain trait or disease</a:t>
            </a:r>
          </a:p>
          <a:p>
            <a:r>
              <a:rPr lang="en-US" sz="1600" dirty="0" smtClean="0"/>
              <a:t>C. The pair of chromosomes  (X, Y) that determine a person’s gender. </a:t>
            </a:r>
          </a:p>
          <a:p>
            <a:r>
              <a:rPr lang="en-US" sz="1600" dirty="0" smtClean="0"/>
              <a:t>D. A mode of inheritance in which both parents’ alleles are shown in the offspring’s phenotype when the genotype is heterozygous </a:t>
            </a:r>
          </a:p>
          <a:p>
            <a:r>
              <a:rPr lang="en-US" sz="1600" dirty="0" smtClean="0"/>
              <a:t>E. 22 non-sex chromosome pairs </a:t>
            </a:r>
          </a:p>
          <a:p>
            <a:r>
              <a:rPr lang="en-US" sz="1600" dirty="0" smtClean="0"/>
              <a:t>F. Traits that arise from the interaction of many genes </a:t>
            </a:r>
          </a:p>
          <a:p>
            <a:r>
              <a:rPr lang="en-US" sz="1600" dirty="0" smtClean="0"/>
              <a:t>G. A disorder caused when an individual is homozygous recessive for that trait. </a:t>
            </a:r>
          </a:p>
          <a:p>
            <a:r>
              <a:rPr lang="en-US" sz="1600" dirty="0" smtClean="0"/>
              <a:t>H.A complex mode of inheritance when the phenotype of the offspring is between the two parents’ traits</a:t>
            </a:r>
          </a:p>
          <a:p>
            <a:r>
              <a:rPr lang="en-US" sz="1600" dirty="0" smtClean="0"/>
              <a:t>I. Traits controlled by genes located on the X and Y chromosomes </a:t>
            </a:r>
          </a:p>
          <a:p>
            <a:r>
              <a:rPr lang="en-US" sz="1600" dirty="0" smtClean="0"/>
              <a:t>J. A pictorial depiction of an individual’s chromosome pairs </a:t>
            </a:r>
          </a:p>
          <a:p>
            <a:r>
              <a:rPr lang="en-US" sz="1600" dirty="0" smtClean="0"/>
              <a:t>K. A protective cap found on the end of a chromosome </a:t>
            </a:r>
          </a:p>
          <a:p>
            <a:r>
              <a:rPr lang="en-US" sz="1600" dirty="0" smtClean="0"/>
              <a:t>L. A form of inheritance </a:t>
            </a:r>
            <a:r>
              <a:rPr lang="en-US" sz="1600" dirty="0" err="1" smtClean="0"/>
              <a:t>determiened</a:t>
            </a:r>
            <a:r>
              <a:rPr lang="en-US" sz="1600" dirty="0" smtClean="0"/>
              <a:t> by more than two alleles </a:t>
            </a:r>
          </a:p>
          <a:p>
            <a:r>
              <a:rPr lang="en-US" sz="1600" dirty="0" smtClean="0"/>
              <a:t>M. A disorder carried on a dominant allele </a:t>
            </a:r>
          </a:p>
          <a:p>
            <a:r>
              <a:rPr lang="en-US" sz="1600" dirty="0" err="1" smtClean="0"/>
              <a:t>N.When</a:t>
            </a:r>
            <a:r>
              <a:rPr lang="en-US" sz="1600" dirty="0" smtClean="0"/>
              <a:t> sister chromatids fail to separate properly during cell division </a:t>
            </a:r>
          </a:p>
          <a:p>
            <a:pPr marL="13716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2735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 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 teams</a:t>
            </a:r>
          </a:p>
          <a:p>
            <a:r>
              <a:rPr lang="en-US" dirty="0" smtClean="0"/>
              <a:t>Buzzers</a:t>
            </a:r>
          </a:p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1. I will ask a question. You may not buzz in until I have finished that question. If you buzz in early, you will be disqualified from that round.</a:t>
            </a:r>
          </a:p>
          <a:p>
            <a:pPr lvl="1"/>
            <a:r>
              <a:rPr lang="en-US" dirty="0" smtClean="0"/>
              <a:t>2. If you abuse your buzzer </a:t>
            </a:r>
            <a:r>
              <a:rPr lang="en-US" dirty="0" err="1" smtClean="0"/>
              <a:t>priveleges</a:t>
            </a:r>
            <a:r>
              <a:rPr lang="en-US" dirty="0" smtClean="0"/>
              <a:t> (buzzing a number of unnecessary times, for example) I will switch your buzzer off for </a:t>
            </a:r>
            <a:r>
              <a:rPr lang="en-US" dirty="0" smtClean="0">
                <a:solidFill>
                  <a:srgbClr val="FFFF00"/>
                </a:solidFill>
              </a:rPr>
              <a:t>four rounds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3. Each team member must take a turn at the buzzer. It will circulate. </a:t>
            </a:r>
          </a:p>
          <a:p>
            <a:pPr lvl="1"/>
            <a:r>
              <a:rPr lang="en-US" dirty="0" smtClean="0"/>
              <a:t>4. Absolutely NO WHINING! I am not cheating and neither are the other teams. If you complain, your team’s buzzer will get switch off for four rounds. </a:t>
            </a:r>
          </a:p>
        </p:txBody>
      </p:sp>
    </p:spTree>
    <p:extLst>
      <p:ext uri="{BB962C8B-B14F-4D97-AF65-F5344CB8AC3E}">
        <p14:creationId xmlns:p14="http://schemas.microsoft.com/office/powerpoint/2010/main" val="272078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62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49526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809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1092</TotalTime>
  <Words>486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Catalyst: Jan. 31st  </vt:lpstr>
      <vt:lpstr>Announcements </vt:lpstr>
      <vt:lpstr>Big Goals</vt:lpstr>
      <vt:lpstr>Unit 5 Mastery </vt:lpstr>
      <vt:lpstr>Study Guide Review </vt:lpstr>
      <vt:lpstr>Definitions </vt:lpstr>
      <vt:lpstr>Unit 6 Competition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Catalyst: Jan. 31st</dc:title>
  <dc:creator>Jenn</dc:creator>
  <cp:lastModifiedBy>Jenn</cp:lastModifiedBy>
  <cp:revision>7</cp:revision>
  <dcterms:created xsi:type="dcterms:W3CDTF">2012-01-29T21:06:08Z</dcterms:created>
  <dcterms:modified xsi:type="dcterms:W3CDTF">2012-01-31T12:57:45Z</dcterms:modified>
</cp:coreProperties>
</file>