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0" r:id="rId4"/>
    <p:sldId id="261" r:id="rId5"/>
    <p:sldId id="263" r:id="rId6"/>
    <p:sldId id="259" r:id="rId7"/>
    <p:sldId id="262"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DF094-4058-4699-8CE6-AFF8E1989B20}" type="datetimeFigureOut">
              <a:rPr lang="en-US" smtClean="0"/>
              <a:pPr/>
              <a:t>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5440DF-BC3A-4695-816B-FAE91C63C4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440DF-BC3A-4695-816B-FAE91C63C4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3A703E-A9B6-484E-A696-B6B5A15C5223}"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A703E-A9B6-484E-A696-B6B5A15C5223}"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A703E-A9B6-484E-A696-B6B5A15C5223}"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A703E-A9B6-484E-A696-B6B5A15C5223}"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A703E-A9B6-484E-A696-B6B5A15C5223}"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3A703E-A9B6-484E-A696-B6B5A15C5223}"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3A703E-A9B6-484E-A696-B6B5A15C5223}" type="datetimeFigureOut">
              <a:rPr lang="en-US" smtClean="0"/>
              <a:pPr/>
              <a:t>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3A703E-A9B6-484E-A696-B6B5A15C5223}" type="datetimeFigureOut">
              <a:rPr lang="en-US" smtClean="0"/>
              <a:pPr/>
              <a:t>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A703E-A9B6-484E-A696-B6B5A15C5223}" type="datetimeFigureOut">
              <a:rPr lang="en-US" smtClean="0"/>
              <a:pPr/>
              <a:t>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A703E-A9B6-484E-A696-B6B5A15C5223}"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A703E-A9B6-484E-A696-B6B5A15C5223}"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F06B1-6466-40A1-BE18-81C0210050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A703E-A9B6-484E-A696-B6B5A15C5223}" type="datetimeFigureOut">
              <a:rPr lang="en-US" smtClean="0"/>
              <a:pPr/>
              <a:t>1/20/2012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F06B1-6466-40A1-BE18-81C0210050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1470025"/>
          </a:xfrm>
        </p:spPr>
        <p:txBody>
          <a:bodyPr/>
          <a:lstStyle/>
          <a:p>
            <a:r>
              <a:rPr lang="en-US" dirty="0" smtClean="0"/>
              <a:t>Catalyst: Friday, January 20</a:t>
            </a:r>
            <a:r>
              <a:rPr lang="en-US" baseline="30000" dirty="0" smtClean="0"/>
              <a:t>th</a:t>
            </a:r>
            <a:r>
              <a:rPr lang="en-US" dirty="0" smtClean="0"/>
              <a:t> </a:t>
            </a:r>
            <a:endParaRPr lang="en-US" dirty="0"/>
          </a:p>
        </p:txBody>
      </p:sp>
      <p:sp>
        <p:nvSpPr>
          <p:cNvPr id="3" name="Subtitle 2"/>
          <p:cNvSpPr>
            <a:spLocks noGrp="1"/>
          </p:cNvSpPr>
          <p:nvPr>
            <p:ph type="subTitle" idx="1"/>
          </p:nvPr>
        </p:nvSpPr>
        <p:spPr>
          <a:xfrm>
            <a:off x="1219200" y="990600"/>
            <a:ext cx="6400800" cy="685800"/>
          </a:xfrm>
        </p:spPr>
        <p:txBody>
          <a:bodyPr>
            <a:normAutofit fontScale="92500"/>
          </a:bodyPr>
          <a:lstStyle/>
          <a:p>
            <a:r>
              <a:rPr lang="en-US" dirty="0" smtClean="0"/>
              <a:t>Happy birthday Laurie! (Ms. M’s sister)</a:t>
            </a:r>
            <a:endParaRPr lang="en-US" dirty="0"/>
          </a:p>
        </p:txBody>
      </p:sp>
      <p:sp>
        <p:nvSpPr>
          <p:cNvPr id="4" name="TextBox 3"/>
          <p:cNvSpPr txBox="1"/>
          <p:nvPr/>
        </p:nvSpPr>
        <p:spPr>
          <a:xfrm>
            <a:off x="533400" y="1676400"/>
            <a:ext cx="5257800" cy="3970318"/>
          </a:xfrm>
          <a:prstGeom prst="rect">
            <a:avLst/>
          </a:prstGeom>
          <a:noFill/>
        </p:spPr>
        <p:txBody>
          <a:bodyPr wrap="square" rtlCol="0">
            <a:spAutoFit/>
          </a:bodyPr>
          <a:lstStyle/>
          <a:p>
            <a:r>
              <a:rPr lang="en-US" sz="2800" b="1" dirty="0">
                <a:solidFill>
                  <a:srgbClr val="7030A0"/>
                </a:solidFill>
              </a:rPr>
              <a:t>The Fertility Institutes</a:t>
            </a:r>
            <a:r>
              <a:rPr lang="en-US" sz="2800" dirty="0">
                <a:solidFill>
                  <a:srgbClr val="7030A0"/>
                </a:solidFill>
              </a:rPr>
              <a:t> recently stunned the fertility community by being the first company to boldly offer couples the opportunity to screen their embryos not only for diseases and gender, but also for completely benign characteristics such as eye color, hair color, and complexion.</a:t>
            </a:r>
          </a:p>
        </p:txBody>
      </p:sp>
      <p:pic>
        <p:nvPicPr>
          <p:cNvPr id="1026" name="Picture 2" descr="designer babies baby"/>
          <p:cNvPicPr>
            <a:picLocks noChangeAspect="1" noChangeArrowheads="1"/>
          </p:cNvPicPr>
          <p:nvPr/>
        </p:nvPicPr>
        <p:blipFill>
          <a:blip r:embed="rId3"/>
          <a:srcRect/>
          <a:stretch>
            <a:fillRect/>
          </a:stretch>
        </p:blipFill>
        <p:spPr bwMode="auto">
          <a:xfrm>
            <a:off x="914400" y="5476874"/>
            <a:ext cx="4238625" cy="1381126"/>
          </a:xfrm>
          <a:prstGeom prst="rect">
            <a:avLst/>
          </a:prstGeom>
          <a:noFill/>
        </p:spPr>
      </p:pic>
      <p:sp>
        <p:nvSpPr>
          <p:cNvPr id="6" name="TextBox 5"/>
          <p:cNvSpPr txBox="1"/>
          <p:nvPr/>
        </p:nvSpPr>
        <p:spPr>
          <a:xfrm>
            <a:off x="5486400" y="1676400"/>
            <a:ext cx="3276600" cy="5078313"/>
          </a:xfrm>
          <a:prstGeom prst="rect">
            <a:avLst/>
          </a:prstGeom>
          <a:noFill/>
        </p:spPr>
        <p:txBody>
          <a:bodyPr wrap="square" rtlCol="0">
            <a:spAutoFit/>
          </a:bodyPr>
          <a:lstStyle/>
          <a:p>
            <a:pPr algn="ctr"/>
            <a:r>
              <a:rPr lang="en-US" sz="3600" b="1" dirty="0" smtClean="0"/>
              <a:t>On the back page of yesterday’s notes: </a:t>
            </a:r>
          </a:p>
          <a:p>
            <a:pPr algn="ctr"/>
            <a:r>
              <a:rPr lang="en-US" sz="3600" b="1" dirty="0" smtClean="0"/>
              <a:t>What will happen to diversity if we begin to design babies?  </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Diagnoses</a:t>
            </a:r>
            <a:endParaRPr lang="en-US" dirty="0">
              <a:latin typeface="Broadway" pitchFamily="82" charset="0"/>
            </a:endParaRPr>
          </a:p>
        </p:txBody>
      </p:sp>
      <p:sp>
        <p:nvSpPr>
          <p:cNvPr id="3" name="Content Placeholder 2"/>
          <p:cNvSpPr>
            <a:spLocks noGrp="1"/>
          </p:cNvSpPr>
          <p:nvPr>
            <p:ph idx="1"/>
          </p:nvPr>
        </p:nvSpPr>
        <p:spPr/>
        <p:txBody>
          <a:bodyPr>
            <a:normAutofit/>
          </a:bodyPr>
          <a:lstStyle/>
          <a:p>
            <a:pPr algn="ctr"/>
            <a:r>
              <a:rPr lang="en-US" sz="4800" dirty="0" smtClean="0"/>
              <a:t>Patient #1: </a:t>
            </a:r>
          </a:p>
          <a:p>
            <a:pPr algn="ctr"/>
            <a:r>
              <a:rPr lang="en-US" sz="4800" dirty="0" smtClean="0"/>
              <a:t>Patient #2: </a:t>
            </a:r>
          </a:p>
          <a:p>
            <a:pPr algn="ctr"/>
            <a:r>
              <a:rPr lang="en-US" sz="4800" dirty="0" smtClean="0"/>
              <a:t>Patient #3: </a:t>
            </a:r>
          </a:p>
          <a:p>
            <a:pPr algn="ctr"/>
            <a:r>
              <a:rPr lang="en-US" sz="4800" dirty="0" smtClean="0"/>
              <a:t>Patient #4</a:t>
            </a:r>
          </a:p>
          <a:p>
            <a:pPr algn="ctr"/>
            <a:r>
              <a:rPr lang="en-US" sz="4800" dirty="0" smtClean="0"/>
              <a:t>Patient #5: </a:t>
            </a:r>
            <a:endParaRPr lang="en-US"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Friday Quiz</a:t>
            </a:r>
            <a:endParaRPr lang="en-US" dirty="0">
              <a:latin typeface="Broadway" pitchFamily="82" charset="0"/>
            </a:endParaRPr>
          </a:p>
        </p:txBody>
      </p:sp>
      <p:sp>
        <p:nvSpPr>
          <p:cNvPr id="3" name="Content Placeholder 2"/>
          <p:cNvSpPr>
            <a:spLocks noGrp="1"/>
          </p:cNvSpPr>
          <p:nvPr>
            <p:ph idx="1"/>
          </p:nvPr>
        </p:nvSpPr>
        <p:spPr/>
        <p:txBody>
          <a:bodyPr/>
          <a:lstStyle/>
          <a:p>
            <a:r>
              <a:rPr lang="en-US" dirty="0" smtClean="0"/>
              <a:t>You may use your notes from this week to complete the quiz. </a:t>
            </a:r>
          </a:p>
          <a:p>
            <a:r>
              <a:rPr lang="en-US" smtClean="0"/>
              <a:t>This </a:t>
            </a:r>
            <a:r>
              <a:rPr lang="en-US" dirty="0" smtClean="0"/>
              <a:t>is due at the end of class for a grade.</a:t>
            </a:r>
          </a:p>
          <a:p>
            <a:endParaRPr lang="en-US" dirty="0"/>
          </a:p>
          <a:p>
            <a:r>
              <a:rPr lang="en-US" dirty="0" smtClean="0">
                <a:latin typeface="Broadway" pitchFamily="82" charset="0"/>
              </a:rPr>
              <a:t>In your seat. By yourself. Silently. </a:t>
            </a:r>
            <a:endParaRPr lang="en-US" dirty="0">
              <a:latin typeface="Broadway" pitchFamily="8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Dojo Review </a:t>
            </a:r>
            <a:endParaRPr lang="en-US" dirty="0"/>
          </a:p>
        </p:txBody>
      </p:sp>
      <p:sp>
        <p:nvSpPr>
          <p:cNvPr id="3" name="Content Placeholder 2"/>
          <p:cNvSpPr>
            <a:spLocks noGrp="1"/>
          </p:cNvSpPr>
          <p:nvPr>
            <p:ph idx="1"/>
          </p:nvPr>
        </p:nvSpPr>
        <p:spPr/>
        <p:txBody>
          <a:bodyPr/>
          <a:lstStyle/>
          <a:p>
            <a:r>
              <a:rPr lang="en-US" dirty="0" smtClean="0"/>
              <a:t>35 points</a:t>
            </a:r>
          </a:p>
          <a:p>
            <a:r>
              <a:rPr lang="en-US" dirty="0" smtClean="0"/>
              <a:t>50 points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Parent letter</a:t>
            </a:r>
          </a:p>
          <a:p>
            <a:r>
              <a:rPr lang="en-US" dirty="0" smtClean="0"/>
              <a:t>Jobs on Monday!</a:t>
            </a:r>
          </a:p>
          <a:p>
            <a:r>
              <a:rPr lang="en-US" dirty="0" smtClean="0"/>
              <a:t>Dojo </a:t>
            </a:r>
            <a:r>
              <a:rPr lang="en-US" dirty="0" smtClean="0"/>
              <a:t>rewards</a:t>
            </a:r>
          </a:p>
          <a:p>
            <a:pPr lvl="1"/>
            <a:r>
              <a:rPr lang="en-US" dirty="0" smtClean="0"/>
              <a:t>#1: Raven, Briana, Timothy, Morgan*, Eric R. </a:t>
            </a:r>
            <a:r>
              <a:rPr lang="en-US" dirty="0" err="1" smtClean="0"/>
              <a:t>DeQuante</a:t>
            </a:r>
            <a:r>
              <a:rPr lang="en-US" dirty="0" smtClean="0"/>
              <a:t>*, Wayne, Tia, </a:t>
            </a:r>
            <a:r>
              <a:rPr lang="en-US" dirty="0" err="1" smtClean="0"/>
              <a:t>De’Ja</a:t>
            </a:r>
            <a:r>
              <a:rPr lang="en-US" dirty="0" smtClean="0"/>
              <a:t>, </a:t>
            </a:r>
            <a:r>
              <a:rPr lang="en-US" dirty="0" err="1" smtClean="0"/>
              <a:t>Breonna</a:t>
            </a:r>
            <a:endParaRPr lang="en-US" dirty="0" smtClean="0"/>
          </a:p>
          <a:p>
            <a:pPr lvl="1"/>
            <a:r>
              <a:rPr lang="en-US" dirty="0" smtClean="0"/>
              <a:t>#2: Keenan</a:t>
            </a:r>
          </a:p>
          <a:p>
            <a:pPr lvl="1"/>
            <a:r>
              <a:rPr lang="en-US" dirty="0" smtClean="0"/>
              <a:t>#3: Rosa, Antonio</a:t>
            </a:r>
          </a:p>
          <a:p>
            <a:pPr lvl="1"/>
            <a:r>
              <a:rPr lang="en-US" dirty="0" smtClean="0"/>
              <a:t>#4: </a:t>
            </a:r>
            <a:r>
              <a:rPr lang="en-US" dirty="0" err="1" smtClean="0"/>
              <a:t>Shurrell</a:t>
            </a:r>
            <a:r>
              <a:rPr lang="en-US" dirty="0" smtClean="0"/>
              <a:t>, </a:t>
            </a:r>
            <a:r>
              <a:rPr lang="en-US" dirty="0" err="1" smtClean="0"/>
              <a:t>Jerrica</a:t>
            </a:r>
            <a:r>
              <a:rPr lang="en-US" dirty="0" smtClean="0"/>
              <a:t>, Victoria, </a:t>
            </a:r>
            <a:r>
              <a:rPr lang="en-US" dirty="0" err="1" smtClean="0"/>
              <a:t>Malicho</a:t>
            </a:r>
            <a:r>
              <a:rPr lang="en-US" dirty="0" smtClean="0"/>
              <a:t>, </a:t>
            </a:r>
            <a:r>
              <a:rPr lang="en-US" dirty="0" err="1" smtClean="0"/>
              <a:t>Martavius</a:t>
            </a:r>
            <a:endParaRPr lang="en-US" dirty="0" smtClean="0"/>
          </a:p>
          <a:p>
            <a:pPr lvl="1"/>
            <a:r>
              <a:rPr lang="en-US" dirty="0" smtClean="0"/>
              <a:t>#5: </a:t>
            </a:r>
            <a:r>
              <a:rPr lang="en-US" dirty="0" err="1" smtClean="0"/>
              <a:t>Chelsie</a:t>
            </a:r>
            <a:r>
              <a:rPr lang="en-US" dirty="0" smtClean="0"/>
              <a:t>, Chauncey </a:t>
            </a:r>
            <a:endParaRPr lang="en-US" dirty="0" smtClean="0"/>
          </a:p>
          <a:p>
            <a:endParaRPr lang="en-US" dirty="0" smtClean="0"/>
          </a:p>
          <a:p>
            <a:endParaRPr lang="en-US" dirty="0" smtClean="0"/>
          </a:p>
          <a:p>
            <a:r>
              <a:rPr lang="en-US" dirty="0" smtClean="0"/>
              <a:t>Spirit week!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Big Goals </a:t>
            </a:r>
            <a:endParaRPr lang="en-US" dirty="0">
              <a:latin typeface="Broadway" pitchFamily="82" charset="0"/>
            </a:endParaRPr>
          </a:p>
        </p:txBody>
      </p:sp>
      <p:sp>
        <p:nvSpPr>
          <p:cNvPr id="3" name="Content Placeholder 2"/>
          <p:cNvSpPr>
            <a:spLocks noGrp="1"/>
          </p:cNvSpPr>
          <p:nvPr>
            <p:ph idx="1"/>
          </p:nvPr>
        </p:nvSpPr>
        <p:spPr/>
        <p:txBody>
          <a:bodyPr/>
          <a:lstStyle/>
          <a:p>
            <a:r>
              <a:rPr lang="en-US" dirty="0" smtClean="0"/>
              <a:t>All students will develop, run, and present an original lab study.</a:t>
            </a:r>
          </a:p>
          <a:p>
            <a:r>
              <a:rPr lang="en-US" dirty="0" smtClean="0"/>
              <a:t>100% Proficient. 90% Advanced.</a:t>
            </a:r>
          </a:p>
          <a:p>
            <a:r>
              <a:rPr lang="en-US" dirty="0" smtClean="0"/>
              <a:t>80% Mastery on all EOC and college level questions.</a:t>
            </a:r>
          </a:p>
          <a:p>
            <a:r>
              <a:rPr lang="en-US" dirty="0" smtClean="0"/>
              <a:t>At least five points of growth on the ACT.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Recessive Disorder Review</a:t>
            </a:r>
            <a:endParaRPr lang="en-US" dirty="0">
              <a:latin typeface="Broadway" pitchFamily="82" charset="0"/>
            </a:endParaRPr>
          </a:p>
        </p:txBody>
      </p:sp>
      <p:sp>
        <p:nvSpPr>
          <p:cNvPr id="3" name="Content Placeholder 2"/>
          <p:cNvSpPr>
            <a:spLocks noGrp="1"/>
          </p:cNvSpPr>
          <p:nvPr>
            <p:ph idx="1"/>
          </p:nvPr>
        </p:nvSpPr>
        <p:spPr/>
        <p:txBody>
          <a:bodyPr/>
          <a:lstStyle/>
          <a:p>
            <a:r>
              <a:rPr lang="en-US" dirty="0" smtClean="0"/>
              <a:t>What is a recessive disorder? </a:t>
            </a:r>
          </a:p>
          <a:p>
            <a:r>
              <a:rPr lang="en-US" dirty="0" smtClean="0"/>
              <a:t>What is a savior baby? </a:t>
            </a:r>
          </a:p>
          <a:p>
            <a:r>
              <a:rPr lang="en-US" dirty="0" smtClean="0"/>
              <a:t>What allele combination does the person with the disorder have? </a:t>
            </a:r>
          </a:p>
          <a:p>
            <a:r>
              <a:rPr lang="en-US" dirty="0" smtClean="0"/>
              <a:t>What is a carrier?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Objectives </a:t>
            </a:r>
            <a:endParaRPr lang="en-US" dirty="0">
              <a:latin typeface="Broadway" pitchFamily="82" charset="0"/>
            </a:endParaRPr>
          </a:p>
        </p:txBody>
      </p:sp>
      <p:sp>
        <p:nvSpPr>
          <p:cNvPr id="3" name="Content Placeholder 2"/>
          <p:cNvSpPr>
            <a:spLocks noGrp="1"/>
          </p:cNvSpPr>
          <p:nvPr>
            <p:ph idx="1"/>
          </p:nvPr>
        </p:nvSpPr>
        <p:spPr/>
        <p:txBody>
          <a:bodyPr/>
          <a:lstStyle/>
          <a:p>
            <a:r>
              <a:rPr lang="en-US" dirty="0" smtClean="0"/>
              <a:t>Students will be able to identify and describe dominant genetic disorders.</a:t>
            </a:r>
          </a:p>
          <a:p>
            <a:endParaRPr lang="en-US" dirty="0"/>
          </a:p>
          <a:p>
            <a:r>
              <a:rPr lang="en-US" dirty="0" smtClean="0"/>
              <a:t>Students will be able to make diagnoses of recessive and dominant genetic disorders based on symptom clues.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roadway" pitchFamily="82" charset="0"/>
              </a:rPr>
              <a:t>Dominant Genetic Disorders</a:t>
            </a:r>
            <a:endParaRPr lang="en-US" dirty="0">
              <a:latin typeface="Broadway" pitchFamily="82" charset="0"/>
            </a:endParaRPr>
          </a:p>
        </p:txBody>
      </p:sp>
      <p:sp>
        <p:nvSpPr>
          <p:cNvPr id="3" name="Content Placeholder 2"/>
          <p:cNvSpPr>
            <a:spLocks noGrp="1"/>
          </p:cNvSpPr>
          <p:nvPr>
            <p:ph idx="1"/>
          </p:nvPr>
        </p:nvSpPr>
        <p:spPr/>
        <p:txBody>
          <a:bodyPr/>
          <a:lstStyle/>
          <a:p>
            <a:r>
              <a:rPr lang="en-US" dirty="0" smtClean="0"/>
              <a:t>Dominant Genetic Disorders: Disorders caused by dominant alleles. </a:t>
            </a:r>
          </a:p>
          <a:p>
            <a:r>
              <a:rPr lang="en-US" dirty="0" smtClean="0"/>
              <a:t>Those who do not have the disorder are homozygous recessive for that trait.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Huntington’s Disease </a:t>
            </a:r>
            <a:endParaRPr lang="en-US" dirty="0">
              <a:latin typeface="Broadway" pitchFamily="82" charset="0"/>
            </a:endParaRPr>
          </a:p>
        </p:txBody>
      </p:sp>
      <p:sp>
        <p:nvSpPr>
          <p:cNvPr id="3" name="Content Placeholder 2"/>
          <p:cNvSpPr>
            <a:spLocks noGrp="1"/>
          </p:cNvSpPr>
          <p:nvPr>
            <p:ph idx="1"/>
          </p:nvPr>
        </p:nvSpPr>
        <p:spPr>
          <a:xfrm>
            <a:off x="457200" y="1600200"/>
            <a:ext cx="4114800" cy="4525963"/>
          </a:xfrm>
        </p:spPr>
        <p:txBody>
          <a:bodyPr>
            <a:normAutofit fontScale="92500" lnSpcReduction="20000"/>
          </a:bodyPr>
          <a:lstStyle/>
          <a:p>
            <a:r>
              <a:rPr lang="en-US" dirty="0" smtClean="0"/>
              <a:t>Occurrence: 1 in 10,000</a:t>
            </a:r>
          </a:p>
          <a:p>
            <a:r>
              <a:rPr lang="en-US" dirty="0" smtClean="0"/>
              <a:t>Cause: Gene affecting brain function is defective</a:t>
            </a:r>
          </a:p>
          <a:p>
            <a:r>
              <a:rPr lang="en-US" dirty="0" smtClean="0"/>
              <a:t>Effect: Uncontrollable movements; movement loss; loss of brain function</a:t>
            </a:r>
          </a:p>
          <a:p>
            <a:r>
              <a:rPr lang="en-US" dirty="0" err="1" smtClean="0"/>
              <a:t>Tx</a:t>
            </a:r>
            <a:r>
              <a:rPr lang="en-US" dirty="0" smtClean="0"/>
              <a:t>: No cure or treatment</a:t>
            </a:r>
            <a:endParaRPr lang="en-US" dirty="0"/>
          </a:p>
        </p:txBody>
      </p:sp>
      <p:pic>
        <p:nvPicPr>
          <p:cNvPr id="4098" name="Picture 2" descr="Cross section of a brain showing undulating tissues with gaps between them, there are two large gaps evenly spaced about the centre"/>
          <p:cNvPicPr>
            <a:picLocks noChangeAspect="1" noChangeArrowheads="1"/>
          </p:cNvPicPr>
          <p:nvPr/>
        </p:nvPicPr>
        <p:blipFill>
          <a:blip r:embed="rId3"/>
          <a:srcRect/>
          <a:stretch>
            <a:fillRect/>
          </a:stretch>
        </p:blipFill>
        <p:spPr bwMode="auto">
          <a:xfrm>
            <a:off x="5029200" y="1447800"/>
            <a:ext cx="3657600" cy="4572000"/>
          </a:xfrm>
          <a:prstGeom prst="rect">
            <a:avLst/>
          </a:prstGeom>
          <a:noFill/>
        </p:spPr>
      </p:pic>
      <p:sp>
        <p:nvSpPr>
          <p:cNvPr id="5" name="TextBox 4"/>
          <p:cNvSpPr txBox="1"/>
          <p:nvPr/>
        </p:nvSpPr>
        <p:spPr>
          <a:xfrm>
            <a:off x="4800600" y="6172200"/>
            <a:ext cx="4038600" cy="646331"/>
          </a:xfrm>
          <a:prstGeom prst="rect">
            <a:avLst/>
          </a:prstGeom>
          <a:noFill/>
        </p:spPr>
        <p:txBody>
          <a:bodyPr wrap="square" rtlCol="0">
            <a:spAutoFit/>
          </a:bodyPr>
          <a:lstStyle/>
          <a:p>
            <a:r>
              <a:rPr lang="en-US" dirty="0" smtClean="0"/>
              <a:t>*Age of onset between 30 and 50 years old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8229600" cy="1143000"/>
          </a:xfrm>
        </p:spPr>
        <p:txBody>
          <a:bodyPr/>
          <a:lstStyle/>
          <a:p>
            <a:r>
              <a:rPr lang="en-US" dirty="0" err="1" smtClean="0">
                <a:latin typeface="Broadway" pitchFamily="82" charset="0"/>
              </a:rPr>
              <a:t>Achondroplasia</a:t>
            </a:r>
            <a:endParaRPr lang="en-US" dirty="0">
              <a:latin typeface="Broadway" pitchFamily="82" charset="0"/>
            </a:endParaRPr>
          </a:p>
        </p:txBody>
      </p:sp>
      <p:sp>
        <p:nvSpPr>
          <p:cNvPr id="3" name="Content Placeholder 2"/>
          <p:cNvSpPr>
            <a:spLocks noGrp="1"/>
          </p:cNvSpPr>
          <p:nvPr>
            <p:ph idx="1"/>
          </p:nvPr>
        </p:nvSpPr>
        <p:spPr>
          <a:xfrm>
            <a:off x="457200" y="1600200"/>
            <a:ext cx="4191000" cy="4525963"/>
          </a:xfrm>
        </p:spPr>
        <p:txBody>
          <a:bodyPr>
            <a:normAutofit fontScale="92500"/>
          </a:bodyPr>
          <a:lstStyle/>
          <a:p>
            <a:r>
              <a:rPr lang="en-US" dirty="0" smtClean="0"/>
              <a:t>Occurrence: 1 in 25,000</a:t>
            </a:r>
          </a:p>
          <a:p>
            <a:r>
              <a:rPr lang="en-US" dirty="0" smtClean="0"/>
              <a:t>Cause: A gene that affects bone growth is abnormal</a:t>
            </a:r>
          </a:p>
          <a:p>
            <a:r>
              <a:rPr lang="en-US" dirty="0" smtClean="0"/>
              <a:t>Effect: Short arms/legs (Most common form of dwarfism) </a:t>
            </a:r>
          </a:p>
          <a:p>
            <a:r>
              <a:rPr lang="en-US" dirty="0" err="1" smtClean="0"/>
              <a:t>Tx</a:t>
            </a:r>
            <a:r>
              <a:rPr lang="en-US" dirty="0" smtClean="0"/>
              <a:t>: No cure/Treatment </a:t>
            </a:r>
            <a:endParaRPr lang="en-US" dirty="0"/>
          </a:p>
        </p:txBody>
      </p:sp>
      <p:sp>
        <p:nvSpPr>
          <p:cNvPr id="4" name="TextBox 3"/>
          <p:cNvSpPr txBox="1"/>
          <p:nvPr/>
        </p:nvSpPr>
        <p:spPr>
          <a:xfrm>
            <a:off x="4876800" y="4419600"/>
            <a:ext cx="3276600" cy="2308324"/>
          </a:xfrm>
          <a:prstGeom prst="rect">
            <a:avLst/>
          </a:prstGeom>
          <a:noFill/>
        </p:spPr>
        <p:txBody>
          <a:bodyPr wrap="square" rtlCol="0">
            <a:spAutoFit/>
          </a:bodyPr>
          <a:lstStyle/>
          <a:p>
            <a:r>
              <a:rPr lang="en-US" dirty="0" smtClean="0"/>
              <a:t>75% of individuals with </a:t>
            </a:r>
            <a:r>
              <a:rPr lang="en-US" dirty="0" err="1" smtClean="0"/>
              <a:t>Acho</a:t>
            </a:r>
            <a:r>
              <a:rPr lang="en-US" dirty="0" smtClean="0"/>
              <a:t>. Are born to parents of average size. When this happens, the condition occurred because of a mutation or genetic change.</a:t>
            </a:r>
          </a:p>
          <a:p>
            <a:endParaRPr lang="en-US" dirty="0"/>
          </a:p>
          <a:p>
            <a:r>
              <a:rPr lang="en-US" dirty="0" smtClean="0"/>
              <a:t>Individuals with </a:t>
            </a:r>
            <a:r>
              <a:rPr lang="en-US" dirty="0" err="1" smtClean="0"/>
              <a:t>Acho</a:t>
            </a:r>
            <a:r>
              <a:rPr lang="en-US" dirty="0" smtClean="0"/>
              <a:t>. Can have average sized children! </a:t>
            </a:r>
            <a:endParaRPr lang="en-US" dirty="0"/>
          </a:p>
        </p:txBody>
      </p:sp>
      <p:pic>
        <p:nvPicPr>
          <p:cNvPr id="20482" name="Picture 2" descr="http://upload.wikimedia.org/wikipedia/commons/thumb/8/87/Jason_Acu%C3%B1a_-_Wee-Man_-_Waterfront_Marriott%2C_Portland%2C_Oregon_-_August_15%2C_2009_-_Full_Body.jpg/230px-Jason_Acu%C3%B1a_-_Wee-Man_-_Waterfront_Marriott%2C_Portland%2C_Oregon_-_August_15%2C_2009_-_Full_Body.jpg"/>
          <p:cNvPicPr>
            <a:picLocks noChangeAspect="1" noChangeArrowheads="1"/>
          </p:cNvPicPr>
          <p:nvPr/>
        </p:nvPicPr>
        <p:blipFill>
          <a:blip r:embed="rId3"/>
          <a:srcRect/>
          <a:stretch>
            <a:fillRect/>
          </a:stretch>
        </p:blipFill>
        <p:spPr bwMode="auto">
          <a:xfrm>
            <a:off x="5410200" y="228600"/>
            <a:ext cx="1981200" cy="4114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roadway" pitchFamily="82" charset="0"/>
              </a:rPr>
              <a:t>Gallery Walk/Mystery Illness: 15 minutes  </a:t>
            </a:r>
            <a:br>
              <a:rPr lang="en-US" dirty="0" smtClean="0">
                <a:latin typeface="Broadway" pitchFamily="82" charset="0"/>
              </a:rPr>
            </a:br>
            <a:endParaRPr lang="en-US" dirty="0">
              <a:latin typeface="Broadway" pitchFamily="82" charset="0"/>
            </a:endParaRPr>
          </a:p>
        </p:txBody>
      </p:sp>
      <p:sp>
        <p:nvSpPr>
          <p:cNvPr id="3" name="Content Placeholder 2"/>
          <p:cNvSpPr>
            <a:spLocks noGrp="1"/>
          </p:cNvSpPr>
          <p:nvPr>
            <p:ph idx="1"/>
          </p:nvPr>
        </p:nvSpPr>
        <p:spPr>
          <a:xfrm>
            <a:off x="457200" y="1600200"/>
            <a:ext cx="4191000" cy="4525963"/>
          </a:xfrm>
        </p:spPr>
        <p:txBody>
          <a:bodyPr>
            <a:normAutofit fontScale="70000" lnSpcReduction="20000"/>
          </a:bodyPr>
          <a:lstStyle/>
          <a:p>
            <a:r>
              <a:rPr lang="en-US" dirty="0" smtClean="0"/>
              <a:t>You are going to play the role of </a:t>
            </a:r>
            <a:r>
              <a:rPr lang="en-US" dirty="0" smtClean="0">
                <a:solidFill>
                  <a:srgbClr val="7030A0"/>
                </a:solidFill>
                <a:latin typeface="Broadway" pitchFamily="82" charset="0"/>
              </a:rPr>
              <a:t>doctors</a:t>
            </a:r>
            <a:r>
              <a:rPr lang="en-US" dirty="0" smtClean="0"/>
              <a:t>! Around the room, there are </a:t>
            </a:r>
            <a:r>
              <a:rPr lang="en-US" dirty="0" smtClean="0">
                <a:solidFill>
                  <a:srgbClr val="00B050"/>
                </a:solidFill>
                <a:latin typeface="Broadway" pitchFamily="82" charset="0"/>
              </a:rPr>
              <a:t>patient profiles </a:t>
            </a:r>
            <a:r>
              <a:rPr lang="en-US" dirty="0" smtClean="0"/>
              <a:t>posted. </a:t>
            </a:r>
          </a:p>
          <a:p>
            <a:r>
              <a:rPr lang="en-US" dirty="0" smtClean="0"/>
              <a:t>You must visit each patient profile. Using the description of the symptoms and your notes, make </a:t>
            </a:r>
            <a:r>
              <a:rPr lang="en-US" dirty="0" smtClean="0">
                <a:solidFill>
                  <a:schemeClr val="accent5">
                    <a:lumMod val="75000"/>
                  </a:schemeClr>
                </a:solidFill>
                <a:latin typeface="Broadway" pitchFamily="82" charset="0"/>
              </a:rPr>
              <a:t>your diagnosis</a:t>
            </a:r>
            <a:r>
              <a:rPr lang="en-US" dirty="0" smtClean="0"/>
              <a:t>! (It can be a dominant OR recessive genetic disorder!) </a:t>
            </a:r>
          </a:p>
          <a:p>
            <a:r>
              <a:rPr lang="en-US" dirty="0" smtClean="0"/>
              <a:t>After you have made your diagnosis, you must </a:t>
            </a:r>
            <a:r>
              <a:rPr lang="en-US" dirty="0" smtClean="0">
                <a:solidFill>
                  <a:schemeClr val="accent6">
                    <a:lumMod val="75000"/>
                  </a:schemeClr>
                </a:solidFill>
                <a:latin typeface="Broadway" pitchFamily="82" charset="0"/>
              </a:rPr>
              <a:t>recommend treatment</a:t>
            </a:r>
            <a:r>
              <a:rPr lang="en-US" dirty="0" smtClean="0">
                <a:latin typeface="Broadway" pitchFamily="82" charset="0"/>
              </a:rPr>
              <a:t>. </a:t>
            </a:r>
            <a:endParaRPr lang="en-US" dirty="0">
              <a:latin typeface="Broadway" pitchFamily="82" charset="0"/>
            </a:endParaRPr>
          </a:p>
        </p:txBody>
      </p:sp>
      <p:pic>
        <p:nvPicPr>
          <p:cNvPr id="23554" name="Picture 2" descr="http://uconnwelcomemat.files.wordpress.com/2011/03/doctor3.jpg"/>
          <p:cNvPicPr>
            <a:picLocks noChangeAspect="1" noChangeArrowheads="1"/>
          </p:cNvPicPr>
          <p:nvPr/>
        </p:nvPicPr>
        <p:blipFill>
          <a:blip r:embed="rId3"/>
          <a:srcRect/>
          <a:stretch>
            <a:fillRect/>
          </a:stretch>
        </p:blipFill>
        <p:spPr bwMode="auto">
          <a:xfrm>
            <a:off x="4724400" y="1676400"/>
            <a:ext cx="3876508" cy="3352800"/>
          </a:xfrm>
          <a:prstGeom prst="rect">
            <a:avLst/>
          </a:prstGeom>
          <a:noFill/>
        </p:spPr>
      </p:pic>
      <p:sp>
        <p:nvSpPr>
          <p:cNvPr id="5" name="TextBox 4"/>
          <p:cNvSpPr txBox="1"/>
          <p:nvPr/>
        </p:nvSpPr>
        <p:spPr>
          <a:xfrm>
            <a:off x="609600" y="5562600"/>
            <a:ext cx="6553200" cy="923330"/>
          </a:xfrm>
          <a:prstGeom prst="rect">
            <a:avLst/>
          </a:prstGeom>
          <a:noFill/>
        </p:spPr>
        <p:txBody>
          <a:bodyPr wrap="square" rtlCol="0">
            <a:spAutoFit/>
          </a:bodyPr>
          <a:lstStyle/>
          <a:p>
            <a:r>
              <a:rPr lang="en-US" dirty="0" smtClean="0"/>
              <a:t>Expectations: You must complete the gallery walk with a low volume. If you are playing around, you will go back to your seat and automatically receive a zero on this assignment.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529</Words>
  <Application>Microsoft Office PowerPoint</Application>
  <PresentationFormat>On-screen Show (4:3)</PresentationFormat>
  <Paragraphs>79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Catalyst: Friday, January 20th </vt:lpstr>
      <vt:lpstr>Announcements </vt:lpstr>
      <vt:lpstr>Big Goals </vt:lpstr>
      <vt:lpstr>Recessive Disorder Review</vt:lpstr>
      <vt:lpstr>Objectives </vt:lpstr>
      <vt:lpstr>Dominant Genetic Disorders</vt:lpstr>
      <vt:lpstr>Huntington’s Disease </vt:lpstr>
      <vt:lpstr>Achondroplasia</vt:lpstr>
      <vt:lpstr>Gallery Walk/Mystery Illness: 15 minutes   </vt:lpstr>
      <vt:lpstr>Diagnoses</vt:lpstr>
      <vt:lpstr>Friday Quiz</vt:lpstr>
      <vt:lpstr>Dojo Review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Catalyst: Friday, January 20th </dc:title>
  <dc:creator>Megan Mitchell</dc:creator>
  <cp:lastModifiedBy>Megan Mitchell</cp:lastModifiedBy>
  <cp:revision>6</cp:revision>
  <dcterms:created xsi:type="dcterms:W3CDTF">2012-01-19T17:43:45Z</dcterms:created>
  <dcterms:modified xsi:type="dcterms:W3CDTF">2012-01-20T13:25:34Z</dcterms:modified>
</cp:coreProperties>
</file>